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30"/>
  </p:notesMasterIdLst>
  <p:sldIdLst>
    <p:sldId id="256" r:id="rId6"/>
    <p:sldId id="378" r:id="rId7"/>
    <p:sldId id="400"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8549E9A0-0790-6A46-82E9-B200A3F907BB}">
          <p14:sldIdLst>
            <p14:sldId id="256"/>
            <p14:sldId id="378"/>
            <p14:sldId id="400"/>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360"/>
          </p14:sldIdLst>
        </p14:section>
        <p14:section name="Tips &amp; Shortcuts" id="{6B9973FA-3571-064E-9073-58EE142B80DF}">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Sherry Lerch" initials="SL" lastIdx="11" clrIdx="0">
    <p:extLst>
      <p:ext uri="{19B8F6BF-5375-455C-9EA6-DF929625EA0E}">
        <p15:presenceInfo xmlns:p15="http://schemas.microsoft.com/office/powerpoint/2012/main" userId="S-1-5-21-1158103055-330171875-314601362-3790" providerId="AD"/>
      </p:ext>
    </p:extLst>
  </p:cmAuthor>
  <p:cmAuthor id="4" name="Riddle, Holly" initials="RH" lastIdx="7" clrIdx="1">
    <p:extLst>
      <p:ext uri="{19B8F6BF-5375-455C-9EA6-DF929625EA0E}">
        <p15:presenceInfo xmlns:p15="http://schemas.microsoft.com/office/powerpoint/2012/main" userId="S::holly.riddle@dhhs.nc.gov::5171cca2-da02-4d15-9e00-33d46120d0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9D0"/>
    <a:srgbClr val="007FA9"/>
    <a:srgbClr val="0D3162"/>
    <a:srgbClr val="041E41"/>
    <a:srgbClr val="B3E7F1"/>
    <a:srgbClr val="19548D"/>
    <a:srgbClr val="19679C"/>
    <a:srgbClr val="FFFFFF"/>
    <a:srgbClr val="CDD666"/>
    <a:srgbClr val="AC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0" autoAdjust="0"/>
    <p:restoredTop sz="92257" autoAdjust="0"/>
  </p:normalViewPr>
  <p:slideViewPr>
    <p:cSldViewPr snapToObjects="1" showGuides="1">
      <p:cViewPr varScale="1">
        <p:scale>
          <a:sx n="63" d="100"/>
          <a:sy n="63" d="100"/>
        </p:scale>
        <p:origin x="1032" y="60"/>
      </p:cViewPr>
      <p:guideLst>
        <p:guide orient="horz" pos="2160"/>
        <p:guide pos="3840"/>
      </p:guideLst>
    </p:cSldViewPr>
  </p:slideViewPr>
  <p:outlineViewPr>
    <p:cViewPr>
      <p:scale>
        <a:sx n="33" d="100"/>
        <a:sy n="33" d="100"/>
      </p:scale>
      <p:origin x="0" y="-8720"/>
    </p:cViewPr>
  </p:outlineViewPr>
  <p:notesTextViewPr>
    <p:cViewPr>
      <p:scale>
        <a:sx n="1" d="1"/>
        <a:sy n="1" d="1"/>
      </p:scale>
      <p:origin x="0" y="0"/>
    </p:cViewPr>
  </p:notesTextViewPr>
  <p:sorterViewPr>
    <p:cViewPr>
      <p:scale>
        <a:sx n="80" d="100"/>
        <a:sy n="80" d="100"/>
      </p:scale>
      <p:origin x="0" y="0"/>
    </p:cViewPr>
  </p:sorterViewPr>
  <p:notesViewPr>
    <p:cSldViewPr snapToObjects="1" showGuides="1">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bg1"/>
                </a:solidFill>
              </a:defRPr>
            </a:lvl1pPr>
          </a:lstStyle>
          <a:p>
            <a:fld id="{375E6E93-A477-024F-94B1-5811983027DA}" type="datetimeFigureOut">
              <a:rPr lang="en-US" smtClean="0"/>
              <a:pPr/>
              <a:t>12/20/2022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1AB8E-3E2D-E945-BE8B-4EB6BC1A7CC9}" type="slidenum">
              <a:rPr lang="en-US" smtClean="0"/>
              <a:t>‹#›</a:t>
            </a:fld>
            <a:endParaRPr lang="en-US" dirty="0"/>
          </a:p>
        </p:txBody>
      </p:sp>
    </p:spTree>
    <p:extLst>
      <p:ext uri="{BB962C8B-B14F-4D97-AF65-F5344CB8AC3E}">
        <p14:creationId xmlns:p14="http://schemas.microsoft.com/office/powerpoint/2010/main" val="42672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1AB8E-3E2D-E945-BE8B-4EB6BC1A7CC9}" type="slidenum">
              <a:rPr lang="en-US" smtClean="0"/>
              <a:t>1</a:t>
            </a:fld>
            <a:endParaRPr lang="en-US" dirty="0"/>
          </a:p>
        </p:txBody>
      </p:sp>
    </p:spTree>
    <p:extLst>
      <p:ext uri="{BB962C8B-B14F-4D97-AF65-F5344CB8AC3E}">
        <p14:creationId xmlns:p14="http://schemas.microsoft.com/office/powerpoint/2010/main" val="189570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AB8E-3E2D-E945-BE8B-4EB6BC1A7CC9}" type="slidenum">
              <a:rPr lang="en-US" smtClean="0"/>
              <a:t>2</a:t>
            </a:fld>
            <a:endParaRPr lang="en-US" dirty="0"/>
          </a:p>
        </p:txBody>
      </p:sp>
    </p:spTree>
    <p:extLst>
      <p:ext uri="{BB962C8B-B14F-4D97-AF65-F5344CB8AC3E}">
        <p14:creationId xmlns:p14="http://schemas.microsoft.com/office/powerpoint/2010/main" val="201857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AB8E-3E2D-E945-BE8B-4EB6BC1A7CC9}" type="slidenum">
              <a:rPr lang="en-US" smtClean="0"/>
              <a:t>4</a:t>
            </a:fld>
            <a:endParaRPr lang="en-US" dirty="0"/>
          </a:p>
        </p:txBody>
      </p:sp>
    </p:spTree>
    <p:extLst>
      <p:ext uri="{BB962C8B-B14F-4D97-AF65-F5344CB8AC3E}">
        <p14:creationId xmlns:p14="http://schemas.microsoft.com/office/powerpoint/2010/main" val="45706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AB8E-3E2D-E945-BE8B-4EB6BC1A7CC9}" type="slidenum">
              <a:rPr lang="en-US" smtClean="0"/>
              <a:t>5</a:t>
            </a:fld>
            <a:endParaRPr lang="en-US" dirty="0"/>
          </a:p>
        </p:txBody>
      </p:sp>
    </p:spTree>
    <p:extLst>
      <p:ext uri="{BB962C8B-B14F-4D97-AF65-F5344CB8AC3E}">
        <p14:creationId xmlns:p14="http://schemas.microsoft.com/office/powerpoint/2010/main" val="415011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AB8E-3E2D-E945-BE8B-4EB6BC1A7CC9}" type="slidenum">
              <a:rPr lang="en-US" smtClean="0"/>
              <a:t>24</a:t>
            </a:fld>
            <a:endParaRPr lang="en-US" dirty="0"/>
          </a:p>
        </p:txBody>
      </p:sp>
    </p:spTree>
    <p:extLst>
      <p:ext uri="{BB962C8B-B14F-4D97-AF65-F5344CB8AC3E}">
        <p14:creationId xmlns:p14="http://schemas.microsoft.com/office/powerpoint/2010/main" val="337933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6400" y="1447800"/>
            <a:ext cx="9829800" cy="2667000"/>
          </a:xfrm>
        </p:spPr>
        <p:txBody>
          <a:bodyPr anchor="b"/>
          <a:lstStyle>
            <a:lvl1pPr>
              <a:lnSpc>
                <a:spcPts val="4400"/>
              </a:lnSpc>
              <a:defRPr sz="4800">
                <a:solidFill>
                  <a:schemeClr val="bg1"/>
                </a:solidFill>
              </a:defRPr>
            </a:lvl1pPr>
          </a:lstStyle>
          <a:p>
            <a:r>
              <a:rPr lang="en-US" dirty="0"/>
              <a:t>TAC 2020 Title (4 lines max)</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B3E7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1" name="Text Placeholder 20">
            <a:extLst>
              <a:ext uri="{FF2B5EF4-FFF2-40B4-BE49-F238E27FC236}">
                <a16:creationId xmlns:a16="http://schemas.microsoft.com/office/drawing/2014/main" id="{6D60167F-7C47-F64A-BF1C-8ED35EB236EE}"/>
              </a:ext>
            </a:extLst>
          </p:cNvPr>
          <p:cNvSpPr>
            <a:spLocks noGrp="1"/>
          </p:cNvSpPr>
          <p:nvPr>
            <p:ph type="body" sz="quarter" idx="15" hasCustomPrompt="1"/>
          </p:nvPr>
        </p:nvSpPr>
        <p:spPr>
          <a:xfrm>
            <a:off x="1676400" y="5715000"/>
            <a:ext cx="6096000" cy="422564"/>
          </a:xfrm>
        </p:spPr>
        <p:txBody>
          <a:bodyPr>
            <a:normAutofit/>
          </a:bodyPr>
          <a:lstStyle>
            <a:lvl1pPr marL="9525" indent="0">
              <a:buNone/>
              <a:tabLst/>
              <a:defRPr sz="2000" b="0">
                <a:solidFill>
                  <a:schemeClr val="bg1"/>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Authors (optional)</a:t>
            </a:r>
          </a:p>
        </p:txBody>
      </p:sp>
      <p:sp>
        <p:nvSpPr>
          <p:cNvPr id="5" name="Text Placeholder 20">
            <a:extLst>
              <a:ext uri="{FF2B5EF4-FFF2-40B4-BE49-F238E27FC236}">
                <a16:creationId xmlns:a16="http://schemas.microsoft.com/office/drawing/2014/main" id="{3B3A24C1-C2ED-7A41-87C3-55344CC41E4A}"/>
              </a:ext>
            </a:extLst>
          </p:cNvPr>
          <p:cNvSpPr>
            <a:spLocks noGrp="1"/>
          </p:cNvSpPr>
          <p:nvPr>
            <p:ph type="body" sz="quarter" idx="16" hasCustomPrompt="1"/>
          </p:nvPr>
        </p:nvSpPr>
        <p:spPr>
          <a:xfrm>
            <a:off x="8801100" y="5715000"/>
            <a:ext cx="2705100" cy="422564"/>
          </a:xfrm>
        </p:spPr>
        <p:txBody>
          <a:bodyPr>
            <a:normAutofit/>
          </a:bodyPr>
          <a:lstStyle>
            <a:lvl1pPr marL="9525" indent="0" algn="l">
              <a:buNone/>
              <a:tabLst/>
              <a:defRPr sz="2000" b="0">
                <a:solidFill>
                  <a:schemeClr val="bg1"/>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Date (optional)</a:t>
            </a:r>
          </a:p>
        </p:txBody>
      </p:sp>
    </p:spTree>
    <p:extLst>
      <p:ext uri="{BB962C8B-B14F-4D97-AF65-F5344CB8AC3E}">
        <p14:creationId xmlns:p14="http://schemas.microsoft.com/office/powerpoint/2010/main" val="147252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Bullets with Intr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135951-B53F-6A42-B10A-A81DAD240BAF}"/>
              </a:ext>
            </a:extLst>
          </p:cNvPr>
          <p:cNvSpPr>
            <a:spLocks noGrp="1"/>
          </p:cNvSpPr>
          <p:nvPr>
            <p:ph type="title" hasCustomPrompt="1"/>
          </p:nvPr>
        </p:nvSpPr>
        <p:spPr>
          <a:xfrm>
            <a:off x="1676400" y="381000"/>
            <a:ext cx="9829800" cy="685800"/>
          </a:xfrm>
        </p:spPr>
        <p:txBody>
          <a:bodyPr/>
          <a:lstStyle/>
          <a:p>
            <a:r>
              <a:rPr lang="en-US" dirty="0"/>
              <a:t>Single Column Bullets with Intro</a:t>
            </a:r>
          </a:p>
        </p:txBody>
      </p:sp>
      <p:sp>
        <p:nvSpPr>
          <p:cNvPr id="9" name="Text Placeholder 8">
            <a:extLst>
              <a:ext uri="{FF2B5EF4-FFF2-40B4-BE49-F238E27FC236}">
                <a16:creationId xmlns:a16="http://schemas.microsoft.com/office/drawing/2014/main" id="{F63D6E07-8C86-6040-B268-F75B93030C67}"/>
              </a:ext>
            </a:extLst>
          </p:cNvPr>
          <p:cNvSpPr>
            <a:spLocks noGrp="1"/>
          </p:cNvSpPr>
          <p:nvPr>
            <p:ph type="body" sz="quarter" idx="11" hasCustomPrompt="1"/>
          </p:nvPr>
        </p:nvSpPr>
        <p:spPr>
          <a:xfrm>
            <a:off x="1676400" y="1333500"/>
            <a:ext cx="7810500" cy="928685"/>
          </a:xfrm>
        </p:spPr>
        <p:txBody>
          <a:bodyPr/>
          <a:lstStyle>
            <a:lvl1pPr marL="19050" indent="0">
              <a:buNone/>
              <a:tabLst/>
              <a:defRPr/>
            </a:lvl1pPr>
            <a:lvl2pPr marL="19050" indent="0">
              <a:buNone/>
              <a:tabLst/>
              <a:defRPr/>
            </a:lvl2pPr>
            <a:lvl3pPr marL="19050" indent="0">
              <a:buNone/>
              <a:tabLst/>
              <a:defRPr/>
            </a:lvl3pPr>
            <a:lvl4pPr marL="19050" indent="0">
              <a:buNone/>
              <a:tabLst/>
              <a:defRPr/>
            </a:lvl4pPr>
            <a:lvl5pPr marL="19050" indent="0">
              <a:buNone/>
              <a:tabLst/>
              <a:defRPr/>
            </a:lvl5pPr>
          </a:lstStyle>
          <a:p>
            <a:pPr lvl="0"/>
            <a:r>
              <a:rPr lang="en-US" dirty="0"/>
              <a:t>Short introduction. </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p:nvPr>
        </p:nvSpPr>
        <p:spPr>
          <a:xfrm>
            <a:off x="1676400" y="2667000"/>
            <a:ext cx="4762500" cy="3048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1173D5-47B2-864E-A6CE-1930244A515A}"/>
              </a:ext>
            </a:extLst>
          </p:cNvPr>
          <p:cNvSpPr>
            <a:spLocks noGrp="1"/>
          </p:cNvSpPr>
          <p:nvPr>
            <p:ph sz="half" idx="2"/>
          </p:nvPr>
        </p:nvSpPr>
        <p:spPr>
          <a:xfrm>
            <a:off x="6781800" y="2666998"/>
            <a:ext cx="4724400" cy="3048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CFD6406-9CC9-6D45-825B-E6ED0702F141}"/>
              </a:ext>
            </a:extLst>
          </p:cNvPr>
          <p:cNvSpPr>
            <a:spLocks noGrp="1"/>
          </p:cNvSpPr>
          <p:nvPr>
            <p:ph type="ftr" sz="quarter" idx="12"/>
          </p:nvPr>
        </p:nvSpPr>
        <p:spPr/>
        <p:txBody>
          <a:bodyPr anchor="ctr"/>
          <a:lstStyle/>
          <a:p>
            <a:endParaRPr lang="en-US" dirty="0"/>
          </a:p>
        </p:txBody>
      </p:sp>
      <p:sp>
        <p:nvSpPr>
          <p:cNvPr id="10" name="Slide Number Placeholder 16">
            <a:extLst>
              <a:ext uri="{FF2B5EF4-FFF2-40B4-BE49-F238E27FC236}">
                <a16:creationId xmlns:a16="http://schemas.microsoft.com/office/drawing/2014/main" id="{2E9F31BF-84BA-BB4F-A0CA-56DE0244571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2500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050F-A0FE-4940-BE75-F54B300BAE2A}"/>
              </a:ext>
            </a:extLst>
          </p:cNvPr>
          <p:cNvSpPr>
            <a:spLocks noGrp="1"/>
          </p:cNvSpPr>
          <p:nvPr>
            <p:ph type="title" hasCustomPrompt="1"/>
          </p:nvPr>
        </p:nvSpPr>
        <p:spPr>
          <a:xfrm>
            <a:off x="1676400" y="381000"/>
            <a:ext cx="9829800" cy="685800"/>
          </a:xfrm>
        </p:spPr>
        <p:txBody>
          <a:bodyPr anchor="b"/>
          <a:lstStyle/>
          <a:p>
            <a:r>
              <a:rPr lang="en-US" dirty="0"/>
              <a:t>Takeaways (Big Bullets)</a:t>
            </a:r>
          </a:p>
        </p:txBody>
      </p:sp>
      <p:sp>
        <p:nvSpPr>
          <p:cNvPr id="23" name="Text Placeholder 22">
            <a:extLst>
              <a:ext uri="{FF2B5EF4-FFF2-40B4-BE49-F238E27FC236}">
                <a16:creationId xmlns:a16="http://schemas.microsoft.com/office/drawing/2014/main" id="{9CCFAE92-203C-3D44-BEDC-756F2B84AA1A}"/>
              </a:ext>
            </a:extLst>
          </p:cNvPr>
          <p:cNvSpPr>
            <a:spLocks noGrp="1"/>
          </p:cNvSpPr>
          <p:nvPr>
            <p:ph type="body" sz="quarter" idx="11"/>
          </p:nvPr>
        </p:nvSpPr>
        <p:spPr>
          <a:xfrm>
            <a:off x="1676400" y="2316633"/>
            <a:ext cx="9829800" cy="26670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endParaRPr lang="en-US" dirty="0"/>
          </a:p>
        </p:txBody>
      </p:sp>
      <p:sp>
        <p:nvSpPr>
          <p:cNvPr id="3" name="Footer Placeholder 2">
            <a:extLst>
              <a:ext uri="{FF2B5EF4-FFF2-40B4-BE49-F238E27FC236}">
                <a16:creationId xmlns:a16="http://schemas.microsoft.com/office/drawing/2014/main" id="{8DE8A088-B7B2-0849-B30C-8FB792212BC3}"/>
              </a:ext>
            </a:extLst>
          </p:cNvPr>
          <p:cNvSpPr>
            <a:spLocks noGrp="1"/>
          </p:cNvSpPr>
          <p:nvPr>
            <p:ph type="ftr" sz="quarter" idx="12"/>
          </p:nvPr>
        </p:nvSpPr>
        <p:spPr/>
        <p:txBody>
          <a:bodyPr anchor="ctr"/>
          <a:lstStyle/>
          <a:p>
            <a:endParaRPr lang="en-US" dirty="0"/>
          </a:p>
        </p:txBody>
      </p:sp>
      <p:sp>
        <p:nvSpPr>
          <p:cNvPr id="10" name="Slide Number Placeholder 9">
            <a:extLst>
              <a:ext uri="{FF2B5EF4-FFF2-40B4-BE49-F238E27FC236}">
                <a16:creationId xmlns:a16="http://schemas.microsoft.com/office/drawing/2014/main" id="{5566A1AF-B076-684D-AFB0-87A6E3026ACB}"/>
              </a:ext>
            </a:extLst>
          </p:cNvPr>
          <p:cNvSpPr>
            <a:spLocks noGrp="1"/>
          </p:cNvSpPr>
          <p:nvPr>
            <p:ph type="sldNum" sz="quarter" idx="10"/>
          </p:nvPr>
        </p:nvSpPr>
        <p:spPr>
          <a:xfrm>
            <a:off x="11448288" y="6154537"/>
            <a:ext cx="533400" cy="365125"/>
          </a:xfrm>
          <a:prstGeom prst="rect">
            <a:avLst/>
          </a:prstGeom>
        </p:spPr>
        <p:txBody>
          <a:bodyPr/>
          <a:lstStyle/>
          <a:p>
            <a:fld id="{E69359A7-45FC-5D41-8550-6861C029C886}" type="slidenum">
              <a:rPr lang="en-US" smtClean="0"/>
              <a:pPr/>
              <a:t>‹#›</a:t>
            </a:fld>
            <a:endParaRPr lang="en-US" dirty="0"/>
          </a:p>
        </p:txBody>
      </p:sp>
    </p:spTree>
    <p:extLst>
      <p:ext uri="{BB962C8B-B14F-4D97-AF65-F5344CB8AC3E}">
        <p14:creationId xmlns:p14="http://schemas.microsoft.com/office/powerpoint/2010/main" val="316305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050F-A0FE-4940-BE75-F54B300BAE2A}"/>
              </a:ext>
            </a:extLst>
          </p:cNvPr>
          <p:cNvSpPr>
            <a:spLocks noGrp="1"/>
          </p:cNvSpPr>
          <p:nvPr>
            <p:ph type="title" hasCustomPrompt="1"/>
          </p:nvPr>
        </p:nvSpPr>
        <p:spPr>
          <a:xfrm>
            <a:off x="1676400" y="365125"/>
            <a:ext cx="9829800" cy="701675"/>
          </a:xfrm>
        </p:spPr>
        <p:txBody>
          <a:bodyPr anchor="b"/>
          <a:lstStyle/>
          <a:p>
            <a:r>
              <a:rPr lang="en-US" dirty="0"/>
              <a:t>Image Trio</a:t>
            </a:r>
          </a:p>
        </p:txBody>
      </p:sp>
      <p:sp>
        <p:nvSpPr>
          <p:cNvPr id="3" name="Text Placeholder 2">
            <a:extLst>
              <a:ext uri="{FF2B5EF4-FFF2-40B4-BE49-F238E27FC236}">
                <a16:creationId xmlns:a16="http://schemas.microsoft.com/office/drawing/2014/main" id="{A4770AF7-035B-D74B-8025-3C9D81F4A92B}"/>
              </a:ext>
            </a:extLst>
          </p:cNvPr>
          <p:cNvSpPr>
            <a:spLocks noGrp="1"/>
          </p:cNvSpPr>
          <p:nvPr>
            <p:ph type="body" idx="1" hasCustomPrompt="1"/>
          </p:nvPr>
        </p:nvSpPr>
        <p:spPr>
          <a:xfrm>
            <a:off x="1676400" y="1524000"/>
            <a:ext cx="27051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1</a:t>
            </a:r>
          </a:p>
        </p:txBody>
      </p:sp>
      <p:sp>
        <p:nvSpPr>
          <p:cNvPr id="14" name="Picture Placeholder 13">
            <a:extLst>
              <a:ext uri="{FF2B5EF4-FFF2-40B4-BE49-F238E27FC236}">
                <a16:creationId xmlns:a16="http://schemas.microsoft.com/office/drawing/2014/main" id="{346C0684-E080-DA48-A57E-B1121E5EF4C9}"/>
              </a:ext>
            </a:extLst>
          </p:cNvPr>
          <p:cNvSpPr>
            <a:spLocks noGrp="1"/>
          </p:cNvSpPr>
          <p:nvPr>
            <p:ph type="pic" sz="quarter" idx="13"/>
          </p:nvPr>
        </p:nvSpPr>
        <p:spPr>
          <a:xfrm>
            <a:off x="1676400" y="2667000"/>
            <a:ext cx="2705100" cy="2667000"/>
          </a:xfrm>
        </p:spPr>
        <p:txBody>
          <a:bodyPr/>
          <a:lstStyle/>
          <a:p>
            <a:endParaRPr lang="en-US" dirty="0"/>
          </a:p>
        </p:txBody>
      </p:sp>
      <p:sp>
        <p:nvSpPr>
          <p:cNvPr id="8" name="Text Placeholder 2">
            <a:extLst>
              <a:ext uri="{FF2B5EF4-FFF2-40B4-BE49-F238E27FC236}">
                <a16:creationId xmlns:a16="http://schemas.microsoft.com/office/drawing/2014/main" id="{90DF800E-9D18-A04F-AC99-2C4F209ED21D}"/>
              </a:ext>
            </a:extLst>
          </p:cNvPr>
          <p:cNvSpPr>
            <a:spLocks noGrp="1"/>
          </p:cNvSpPr>
          <p:nvPr>
            <p:ph type="body" idx="11" hasCustomPrompt="1"/>
          </p:nvPr>
        </p:nvSpPr>
        <p:spPr>
          <a:xfrm>
            <a:off x="4724400" y="1524000"/>
            <a:ext cx="27432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2</a:t>
            </a:r>
          </a:p>
        </p:txBody>
      </p:sp>
      <p:sp>
        <p:nvSpPr>
          <p:cNvPr id="15" name="Picture Placeholder 13">
            <a:extLst>
              <a:ext uri="{FF2B5EF4-FFF2-40B4-BE49-F238E27FC236}">
                <a16:creationId xmlns:a16="http://schemas.microsoft.com/office/drawing/2014/main" id="{A7A1A87F-1EA2-F847-ABBF-EAB6E82F12A4}"/>
              </a:ext>
            </a:extLst>
          </p:cNvPr>
          <p:cNvSpPr>
            <a:spLocks noGrp="1"/>
          </p:cNvSpPr>
          <p:nvPr>
            <p:ph type="pic" sz="quarter" idx="14"/>
          </p:nvPr>
        </p:nvSpPr>
        <p:spPr>
          <a:xfrm>
            <a:off x="4716780" y="2667000"/>
            <a:ext cx="2705100" cy="2667000"/>
          </a:xfrm>
        </p:spPr>
        <p:txBody>
          <a:bodyPr/>
          <a:lstStyle/>
          <a:p>
            <a:endParaRPr lang="en-US" dirty="0"/>
          </a:p>
        </p:txBody>
      </p:sp>
      <p:sp>
        <p:nvSpPr>
          <p:cNvPr id="5" name="Text Placeholder 4">
            <a:extLst>
              <a:ext uri="{FF2B5EF4-FFF2-40B4-BE49-F238E27FC236}">
                <a16:creationId xmlns:a16="http://schemas.microsoft.com/office/drawing/2014/main" id="{ED1A8234-A293-5A4D-A839-C972DCAA8B7D}"/>
              </a:ext>
            </a:extLst>
          </p:cNvPr>
          <p:cNvSpPr>
            <a:spLocks noGrp="1"/>
          </p:cNvSpPr>
          <p:nvPr>
            <p:ph type="body" sz="quarter" idx="3" hasCustomPrompt="1"/>
          </p:nvPr>
        </p:nvSpPr>
        <p:spPr>
          <a:xfrm>
            <a:off x="7772400" y="1524000"/>
            <a:ext cx="2705100" cy="577755"/>
          </a:xfrm>
        </p:spPr>
        <p:txBody>
          <a:bodyPr anchor="b">
            <a:normAutofit/>
          </a:bodyPr>
          <a:lstStyle>
            <a:lvl1pPr marL="0" indent="0">
              <a:buNone/>
              <a:defRPr sz="2000" b="1" i="0">
                <a:solidFill>
                  <a:srgbClr val="007FA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Figure 3</a:t>
            </a:r>
          </a:p>
        </p:txBody>
      </p:sp>
      <p:sp>
        <p:nvSpPr>
          <p:cNvPr id="16" name="Picture Placeholder 13">
            <a:extLst>
              <a:ext uri="{FF2B5EF4-FFF2-40B4-BE49-F238E27FC236}">
                <a16:creationId xmlns:a16="http://schemas.microsoft.com/office/drawing/2014/main" id="{CC3117E6-2C3D-F54D-9738-A73906B3D3C0}"/>
              </a:ext>
            </a:extLst>
          </p:cNvPr>
          <p:cNvSpPr>
            <a:spLocks noGrp="1"/>
          </p:cNvSpPr>
          <p:nvPr>
            <p:ph type="pic" sz="quarter" idx="15"/>
          </p:nvPr>
        </p:nvSpPr>
        <p:spPr>
          <a:xfrm>
            <a:off x="7768590" y="2667000"/>
            <a:ext cx="2705100" cy="2667000"/>
          </a:xfrm>
        </p:spPr>
        <p:txBody>
          <a:bodyPr/>
          <a:lstStyle/>
          <a:p>
            <a:endParaRPr lang="en-US" dirty="0"/>
          </a:p>
        </p:txBody>
      </p:sp>
      <p:sp>
        <p:nvSpPr>
          <p:cNvPr id="4" name="Footer Placeholder 3">
            <a:extLst>
              <a:ext uri="{FF2B5EF4-FFF2-40B4-BE49-F238E27FC236}">
                <a16:creationId xmlns:a16="http://schemas.microsoft.com/office/drawing/2014/main" id="{A6BAF308-C287-D34B-986E-54383850B207}"/>
              </a:ext>
            </a:extLst>
          </p:cNvPr>
          <p:cNvSpPr>
            <a:spLocks noGrp="1"/>
          </p:cNvSpPr>
          <p:nvPr>
            <p:ph type="ftr" sz="quarter" idx="16"/>
          </p:nvPr>
        </p:nvSpPr>
        <p:spPr/>
        <p:txBody>
          <a:bodyPr anchor="ctr"/>
          <a:lstStyle/>
          <a:p>
            <a:endParaRPr lang="en-US" dirty="0"/>
          </a:p>
        </p:txBody>
      </p:sp>
      <p:sp>
        <p:nvSpPr>
          <p:cNvPr id="17" name="Slide Number Placeholder 16">
            <a:extLst>
              <a:ext uri="{FF2B5EF4-FFF2-40B4-BE49-F238E27FC236}">
                <a16:creationId xmlns:a16="http://schemas.microsoft.com/office/drawing/2014/main" id="{B675DB49-5173-2A4B-ACE4-ED0FF68D6DC6}"/>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8776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Blank Slide</a:t>
            </a:r>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p:txBody>
          <a:bodyPr anchor="ctr"/>
          <a:lstStyle/>
          <a:p>
            <a:endParaRPr lang="en-US" dirty="0"/>
          </a:p>
        </p:txBody>
      </p:sp>
    </p:spTree>
    <p:extLst>
      <p:ext uri="{BB962C8B-B14F-4D97-AF65-F5344CB8AC3E}">
        <p14:creationId xmlns:p14="http://schemas.microsoft.com/office/powerpoint/2010/main" val="200260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Table Slide</a:t>
            </a:r>
          </a:p>
        </p:txBody>
      </p:sp>
      <p:sp>
        <p:nvSpPr>
          <p:cNvPr id="4" name="Table Placeholder 3">
            <a:extLst>
              <a:ext uri="{FF2B5EF4-FFF2-40B4-BE49-F238E27FC236}">
                <a16:creationId xmlns:a16="http://schemas.microsoft.com/office/drawing/2014/main" id="{F5DD15F7-67FA-CD42-8F34-5CA7BB799DBD}"/>
              </a:ext>
            </a:extLst>
          </p:cNvPr>
          <p:cNvSpPr>
            <a:spLocks noGrp="1"/>
          </p:cNvSpPr>
          <p:nvPr>
            <p:ph type="tbl" sz="quarter" idx="11"/>
          </p:nvPr>
        </p:nvSpPr>
        <p:spPr>
          <a:xfrm>
            <a:off x="1676400" y="1714500"/>
            <a:ext cx="8839200" cy="4000500"/>
          </a:xfrm>
        </p:spPr>
        <p:txBody>
          <a:bodyPr/>
          <a:lstStyle/>
          <a:p>
            <a:endParaRPr lang="en-US" dirty="0"/>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a:xfrm>
            <a:off x="1665422" y="6172201"/>
            <a:ext cx="8850178" cy="304800"/>
          </a:xfrm>
        </p:spPr>
        <p:txBody>
          <a:bodyPr anchor="ctr"/>
          <a:lstStyle/>
          <a:p>
            <a:endParaRPr lang="en-US" dirty="0"/>
          </a:p>
        </p:txBody>
      </p:sp>
    </p:spTree>
    <p:extLst>
      <p:ext uri="{BB962C8B-B14F-4D97-AF65-F5344CB8AC3E}">
        <p14:creationId xmlns:p14="http://schemas.microsoft.com/office/powerpoint/2010/main" val="138144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with Cap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CF027E8-BE0C-0F4E-8FA3-773E9D565113}"/>
              </a:ext>
            </a:extLst>
          </p:cNvPr>
          <p:cNvSpPr>
            <a:spLocks noGrp="1"/>
          </p:cNvSpPr>
          <p:nvPr>
            <p:ph type="title" hasCustomPrompt="1"/>
          </p:nvPr>
        </p:nvSpPr>
        <p:spPr>
          <a:xfrm>
            <a:off x="1676400" y="381000"/>
            <a:ext cx="9829800" cy="685800"/>
          </a:xfrm>
        </p:spPr>
        <p:txBody>
          <a:bodyPr/>
          <a:lstStyle/>
          <a:p>
            <a:r>
              <a:rPr lang="en-US" dirty="0"/>
              <a:t>Infographic</a:t>
            </a:r>
          </a:p>
        </p:txBody>
      </p:sp>
      <p:sp>
        <p:nvSpPr>
          <p:cNvPr id="4" name="Text Placeholder 3">
            <a:extLst>
              <a:ext uri="{FF2B5EF4-FFF2-40B4-BE49-F238E27FC236}">
                <a16:creationId xmlns:a16="http://schemas.microsoft.com/office/drawing/2014/main" id="{A6A22F20-CEDF-B940-BD3C-6140D31F6C32}"/>
              </a:ext>
            </a:extLst>
          </p:cNvPr>
          <p:cNvSpPr>
            <a:spLocks noGrp="1"/>
          </p:cNvSpPr>
          <p:nvPr>
            <p:ph type="body" sz="half" idx="2"/>
          </p:nvPr>
        </p:nvSpPr>
        <p:spPr>
          <a:xfrm>
            <a:off x="1676400" y="1725612"/>
            <a:ext cx="2705101" cy="3989388"/>
          </a:xfrm>
        </p:spPr>
        <p:txBody>
          <a:bodyPr anchor="b"/>
          <a:lstStyle>
            <a:lvl1pPr marL="0" indent="0" algn="jus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Picture Placeholder 9">
            <a:extLst>
              <a:ext uri="{FF2B5EF4-FFF2-40B4-BE49-F238E27FC236}">
                <a16:creationId xmlns:a16="http://schemas.microsoft.com/office/drawing/2014/main" id="{11EB0169-1D95-FB4E-8AE3-F82F7CD9E103}"/>
              </a:ext>
            </a:extLst>
          </p:cNvPr>
          <p:cNvSpPr>
            <a:spLocks noGrp="1"/>
          </p:cNvSpPr>
          <p:nvPr>
            <p:ph type="pic" sz="quarter" idx="11" hasCustomPrompt="1"/>
          </p:nvPr>
        </p:nvSpPr>
        <p:spPr>
          <a:xfrm>
            <a:off x="4724400" y="1725612"/>
            <a:ext cx="7125068" cy="3989388"/>
          </a:xfrm>
        </p:spPr>
        <p:txBody>
          <a:bodyPr/>
          <a:lstStyle/>
          <a:p>
            <a:r>
              <a:rPr lang="en-US" dirty="0"/>
              <a:t>See Design tips on how to resize (without distorting), crop, align, and optimize pictures via drag-and-drop and cut-paste methods.</a:t>
            </a:r>
          </a:p>
        </p:txBody>
      </p:sp>
      <p:sp>
        <p:nvSpPr>
          <p:cNvPr id="2" name="Footer Placeholder 1">
            <a:extLst>
              <a:ext uri="{FF2B5EF4-FFF2-40B4-BE49-F238E27FC236}">
                <a16:creationId xmlns:a16="http://schemas.microsoft.com/office/drawing/2014/main" id="{27432B54-A6FF-0540-8B89-DA3B1EAB8D37}"/>
              </a:ext>
            </a:extLst>
          </p:cNvPr>
          <p:cNvSpPr>
            <a:spLocks noGrp="1"/>
          </p:cNvSpPr>
          <p:nvPr>
            <p:ph type="ftr" sz="quarter" idx="12"/>
          </p:nvPr>
        </p:nvSpPr>
        <p:spPr>
          <a:xfrm>
            <a:off x="4749018" y="6096000"/>
            <a:ext cx="6071382" cy="365125"/>
          </a:xfrm>
        </p:spPr>
        <p:txBody>
          <a:bodyPr anchor="b"/>
          <a:lstStyle/>
          <a:p>
            <a:endParaRPr lang="en-US" dirty="0"/>
          </a:p>
        </p:txBody>
      </p:sp>
      <p:sp>
        <p:nvSpPr>
          <p:cNvPr id="11" name="Slide Number Placeholder 16">
            <a:extLst>
              <a:ext uri="{FF2B5EF4-FFF2-40B4-BE49-F238E27FC236}">
                <a16:creationId xmlns:a16="http://schemas.microsoft.com/office/drawing/2014/main" id="{DA709158-01E6-804C-B211-98A6206693CE}"/>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368079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4DFC11-A8C7-7E40-ADC3-6BA807B0EC5F}"/>
              </a:ext>
            </a:extLst>
          </p:cNvPr>
          <p:cNvSpPr>
            <a:spLocks noGrp="1"/>
          </p:cNvSpPr>
          <p:nvPr>
            <p:ph type="title" hasCustomPrompt="1"/>
          </p:nvPr>
        </p:nvSpPr>
        <p:spPr>
          <a:xfrm>
            <a:off x="1676400" y="381000"/>
            <a:ext cx="9829800" cy="685800"/>
          </a:xfrm>
        </p:spPr>
        <p:txBody>
          <a:bodyPr/>
          <a:lstStyle/>
          <a:p>
            <a:r>
              <a:rPr lang="en-US" dirty="0"/>
              <a:t>Video</a:t>
            </a:r>
          </a:p>
        </p:txBody>
      </p:sp>
      <p:sp>
        <p:nvSpPr>
          <p:cNvPr id="4" name="Media Placeholder 3">
            <a:extLst>
              <a:ext uri="{FF2B5EF4-FFF2-40B4-BE49-F238E27FC236}">
                <a16:creationId xmlns:a16="http://schemas.microsoft.com/office/drawing/2014/main" id="{3BDE7DF2-1C21-CF48-AD7C-AE6C4D3AB432}"/>
              </a:ext>
            </a:extLst>
          </p:cNvPr>
          <p:cNvSpPr>
            <a:spLocks noGrp="1"/>
          </p:cNvSpPr>
          <p:nvPr>
            <p:ph type="media" sz="quarter" idx="11" hasCustomPrompt="1"/>
          </p:nvPr>
        </p:nvSpPr>
        <p:spPr>
          <a:xfrm>
            <a:off x="4750422" y="1725612"/>
            <a:ext cx="7124700" cy="4007644"/>
          </a:xfrm>
        </p:spPr>
        <p:txBody>
          <a:bodyPr/>
          <a:lstStyle>
            <a:lvl1pPr>
              <a:defRPr/>
            </a:lvl1pPr>
          </a:lstStyle>
          <a:p>
            <a:r>
              <a:rPr lang="en-US" dirty="0"/>
              <a:t>To insert online YouTube video that you can launch from your slide view, go to the Insert Tab. Click Video &gt; Online Video, select YouTube, and copy-paste the video url into the prompted field.</a:t>
            </a:r>
          </a:p>
        </p:txBody>
      </p:sp>
      <p:sp>
        <p:nvSpPr>
          <p:cNvPr id="2" name="Footer Placeholder 1">
            <a:extLst>
              <a:ext uri="{FF2B5EF4-FFF2-40B4-BE49-F238E27FC236}">
                <a16:creationId xmlns:a16="http://schemas.microsoft.com/office/drawing/2014/main" id="{1214484D-70BC-3844-B431-4C013C2A8BE3}"/>
              </a:ext>
            </a:extLst>
          </p:cNvPr>
          <p:cNvSpPr>
            <a:spLocks noGrp="1"/>
          </p:cNvSpPr>
          <p:nvPr>
            <p:ph type="ftr" sz="quarter" idx="10"/>
          </p:nvPr>
        </p:nvSpPr>
        <p:spPr>
          <a:xfrm>
            <a:off x="4743796" y="6096000"/>
            <a:ext cx="5771804" cy="376683"/>
          </a:xfrm>
        </p:spPr>
        <p:txBody>
          <a:bodyPr/>
          <a:lstStyle/>
          <a:p>
            <a:endParaRPr lang="en-US" dirty="0"/>
          </a:p>
        </p:txBody>
      </p:sp>
      <p:sp>
        <p:nvSpPr>
          <p:cNvPr id="10" name="Slide Number Placeholder 16">
            <a:extLst>
              <a:ext uri="{FF2B5EF4-FFF2-40B4-BE49-F238E27FC236}">
                <a16:creationId xmlns:a16="http://schemas.microsoft.com/office/drawing/2014/main" id="{9634316C-794A-E147-9554-7810BACB6CE0}"/>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7" name="Text Placeholder 3">
            <a:extLst>
              <a:ext uri="{FF2B5EF4-FFF2-40B4-BE49-F238E27FC236}">
                <a16:creationId xmlns:a16="http://schemas.microsoft.com/office/drawing/2014/main" id="{742B54F5-3B69-4149-B631-067A630A31E0}"/>
              </a:ext>
            </a:extLst>
          </p:cNvPr>
          <p:cNvSpPr>
            <a:spLocks noGrp="1"/>
          </p:cNvSpPr>
          <p:nvPr>
            <p:ph type="body" sz="half" idx="2" hasCustomPrompt="1"/>
          </p:nvPr>
        </p:nvSpPr>
        <p:spPr>
          <a:xfrm>
            <a:off x="1676401" y="1725612"/>
            <a:ext cx="2705099" cy="3989388"/>
          </a:xfrm>
        </p:spPr>
        <p:txBody>
          <a:bodyPr anchor="b"/>
          <a:lstStyle>
            <a:lvl1pPr marL="0" indent="0" algn="jus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a caption here </a:t>
            </a:r>
          </a:p>
        </p:txBody>
      </p:sp>
    </p:spTree>
    <p:extLst>
      <p:ext uri="{BB962C8B-B14F-4D97-AF65-F5344CB8AC3E}">
        <p14:creationId xmlns:p14="http://schemas.microsoft.com/office/powerpoint/2010/main" val="191194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ortfolio sty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8F07-666A-DF45-9142-C33FC4A061C6}"/>
              </a:ext>
            </a:extLst>
          </p:cNvPr>
          <p:cNvSpPr>
            <a:spLocks noGrp="1"/>
          </p:cNvSpPr>
          <p:nvPr>
            <p:ph type="title" hasCustomPrompt="1"/>
          </p:nvPr>
        </p:nvSpPr>
        <p:spPr>
          <a:xfrm>
            <a:off x="685801" y="381000"/>
            <a:ext cx="2373922" cy="762000"/>
          </a:xfrm>
        </p:spPr>
        <p:txBody>
          <a:bodyPr anchor="b"/>
          <a:lstStyle>
            <a:lvl1pPr>
              <a:defRPr sz="3200">
                <a:solidFill>
                  <a:schemeClr val="bg1"/>
                </a:solidFill>
              </a:defRPr>
            </a:lvl1pPr>
          </a:lstStyle>
          <a:p>
            <a:r>
              <a:rPr lang="en-US" dirty="0"/>
              <a:t>Figure 1.</a:t>
            </a:r>
          </a:p>
        </p:txBody>
      </p:sp>
      <p:sp>
        <p:nvSpPr>
          <p:cNvPr id="3" name="Picture Placeholder 2">
            <a:extLst>
              <a:ext uri="{FF2B5EF4-FFF2-40B4-BE49-F238E27FC236}">
                <a16:creationId xmlns:a16="http://schemas.microsoft.com/office/drawing/2014/main" id="{1E885F12-364C-664E-AE60-E819FCA4E035}"/>
              </a:ext>
            </a:extLst>
          </p:cNvPr>
          <p:cNvSpPr>
            <a:spLocks noGrp="1" noChangeAspect="1"/>
          </p:cNvSpPr>
          <p:nvPr>
            <p:ph type="pic" idx="1"/>
          </p:nvPr>
        </p:nvSpPr>
        <p:spPr>
          <a:xfrm>
            <a:off x="4381499" y="373063"/>
            <a:ext cx="7124699" cy="5341937"/>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662D39-2DB8-694F-A085-02A5D2D40F50}"/>
              </a:ext>
            </a:extLst>
          </p:cNvPr>
          <p:cNvSpPr>
            <a:spLocks noGrp="1"/>
          </p:cNvSpPr>
          <p:nvPr>
            <p:ph type="body" sz="half" idx="2"/>
          </p:nvPr>
        </p:nvSpPr>
        <p:spPr>
          <a:xfrm>
            <a:off x="685801" y="1714500"/>
            <a:ext cx="2373922" cy="40005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Slide Number Placeholder 16">
            <a:extLst>
              <a:ext uri="{FF2B5EF4-FFF2-40B4-BE49-F238E27FC236}">
                <a16:creationId xmlns:a16="http://schemas.microsoft.com/office/drawing/2014/main" id="{13A2522C-5C05-9943-B39C-4A342493EE99}"/>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67370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502382"/>
          </a:xfrm>
          <a:prstGeom prst="rect">
            <a:avLst/>
          </a:prstGeom>
        </p:spPr>
        <p:txBody>
          <a:bodyPr>
            <a:normAutofit/>
          </a:bodyPr>
          <a:lstStyle>
            <a:lvl1pPr>
              <a:defRPr sz="2400" b="1"/>
            </a:lvl1pPr>
          </a:lstStyle>
          <a:p>
            <a:r>
              <a:rPr lang="en-US" dirty="0"/>
              <a:t>Click to edit slide title</a:t>
            </a:r>
          </a:p>
        </p:txBody>
      </p:sp>
      <p:sp>
        <p:nvSpPr>
          <p:cNvPr id="3" name="Content Placeholder 2"/>
          <p:cNvSpPr>
            <a:spLocks noGrp="1"/>
          </p:cNvSpPr>
          <p:nvPr>
            <p:ph idx="1" hasCustomPrompt="1"/>
          </p:nvPr>
        </p:nvSpPr>
        <p:spPr>
          <a:xfrm>
            <a:off x="838200" y="1312985"/>
            <a:ext cx="10515600" cy="4863978"/>
          </a:xfrm>
          <a:prstGeom prst="rect">
            <a:avLst/>
          </a:prstGeom>
        </p:spPr>
        <p:txBody>
          <a:bodyPr>
            <a:normAutofit/>
          </a:bodyPr>
          <a:lstStyle>
            <a:lvl1pPr>
              <a:buSzPct val="80000"/>
              <a:defRPr sz="2000"/>
            </a:lvl1pPr>
            <a:lvl2pPr>
              <a:buSzPct val="80000"/>
              <a:defRPr sz="1800"/>
            </a:lvl2pPr>
            <a:lvl3pPr>
              <a:buSzPct val="80000"/>
              <a:defRPr sz="1600"/>
            </a:lvl3pPr>
            <a:lvl4pPr>
              <a:buSzPct val="80000"/>
              <a:defRPr sz="1400"/>
            </a:lvl4pPr>
            <a:lvl5pPr>
              <a:buSzPct val="80000"/>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0113C4B-6DF9-9748-9E72-6C0B06697B8C}" type="slidenum">
              <a:rPr lang="en-US" smtClean="0"/>
              <a:t>‹#›</a:t>
            </a:fld>
            <a:endParaRPr lang="en-US"/>
          </a:p>
        </p:txBody>
      </p:sp>
      <p:cxnSp>
        <p:nvCxnSpPr>
          <p:cNvPr id="5" name="Straight Connector 4"/>
          <p:cNvCxnSpPr/>
          <p:nvPr userDrawn="1"/>
        </p:nvCxnSpPr>
        <p:spPr>
          <a:xfrm>
            <a:off x="972064" y="867509"/>
            <a:ext cx="1034878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84343"/>
      </p:ext>
    </p:extLst>
  </p:cSld>
  <p:clrMapOvr>
    <a:masterClrMapping/>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4073-A9AD-A741-BCB6-C51964097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924C6-E9E7-8D40-B918-D1BBE9BA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93DF8-A115-284D-AE2D-95284521B9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5A29C59-8E53-014B-90A7-9FA250D0AE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C87C75-04AA-2D4C-8EDF-0023B676B885}"/>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61976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6400" y="1447800"/>
            <a:ext cx="9829800" cy="2667000"/>
          </a:xfrm>
        </p:spPr>
        <p:txBody>
          <a:bodyPr anchor="b"/>
          <a:lstStyle>
            <a:lvl1pPr>
              <a:lnSpc>
                <a:spcPts val="4400"/>
              </a:lnSpc>
              <a:defRPr sz="4800">
                <a:solidFill>
                  <a:srgbClr val="0D3162"/>
                </a:solidFill>
              </a:defRPr>
            </a:lvl1pPr>
          </a:lstStyle>
          <a:p>
            <a:r>
              <a:rPr lang="en-US" dirty="0"/>
              <a:t>TAC 2020 Title (4 lines max) </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007F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1" name="Text Placeholder 20">
            <a:extLst>
              <a:ext uri="{FF2B5EF4-FFF2-40B4-BE49-F238E27FC236}">
                <a16:creationId xmlns:a16="http://schemas.microsoft.com/office/drawing/2014/main" id="{6D60167F-7C47-F64A-BF1C-8ED35EB236EE}"/>
              </a:ext>
            </a:extLst>
          </p:cNvPr>
          <p:cNvSpPr>
            <a:spLocks noGrp="1"/>
          </p:cNvSpPr>
          <p:nvPr>
            <p:ph type="body" sz="quarter" idx="15" hasCustomPrompt="1"/>
          </p:nvPr>
        </p:nvSpPr>
        <p:spPr>
          <a:xfrm>
            <a:off x="1676400" y="5715000"/>
            <a:ext cx="6096000" cy="422564"/>
          </a:xfrm>
        </p:spPr>
        <p:txBody>
          <a:bodyPr>
            <a:normAutofit/>
          </a:bodyPr>
          <a:lstStyle>
            <a:lvl1pPr marL="9525" indent="0">
              <a:buNone/>
              <a:tabLst/>
              <a:defRPr sz="2000" b="0">
                <a:solidFill>
                  <a:srgbClr val="0D3162"/>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Authors (optional)</a:t>
            </a:r>
          </a:p>
        </p:txBody>
      </p:sp>
      <p:sp>
        <p:nvSpPr>
          <p:cNvPr id="5" name="Text Placeholder 20">
            <a:extLst>
              <a:ext uri="{FF2B5EF4-FFF2-40B4-BE49-F238E27FC236}">
                <a16:creationId xmlns:a16="http://schemas.microsoft.com/office/drawing/2014/main" id="{3B3A24C1-C2ED-7A41-87C3-55344CC41E4A}"/>
              </a:ext>
            </a:extLst>
          </p:cNvPr>
          <p:cNvSpPr>
            <a:spLocks noGrp="1"/>
          </p:cNvSpPr>
          <p:nvPr>
            <p:ph type="body" sz="quarter" idx="16" hasCustomPrompt="1"/>
          </p:nvPr>
        </p:nvSpPr>
        <p:spPr>
          <a:xfrm>
            <a:off x="8801100" y="5715000"/>
            <a:ext cx="2705100" cy="422564"/>
          </a:xfrm>
        </p:spPr>
        <p:txBody>
          <a:bodyPr>
            <a:normAutofit/>
          </a:bodyPr>
          <a:lstStyle>
            <a:lvl1pPr marL="9525" indent="0" algn="l">
              <a:buNone/>
              <a:tabLst/>
              <a:defRPr sz="2000" b="0">
                <a:solidFill>
                  <a:srgbClr val="0D3162"/>
                </a:solidFill>
                <a:latin typeface="+mj-lt"/>
              </a:defRPr>
            </a:lvl1pPr>
            <a:lvl2pPr marL="9525" indent="0">
              <a:buNone/>
              <a:tabLst/>
              <a:defRPr>
                <a:solidFill>
                  <a:schemeClr val="bg1"/>
                </a:solidFill>
              </a:defRPr>
            </a:lvl2pPr>
            <a:lvl3pPr marL="9525" indent="0">
              <a:buNone/>
              <a:tabLst/>
              <a:defRPr sz="1600" b="0">
                <a:solidFill>
                  <a:schemeClr val="bg1"/>
                </a:solidFill>
                <a:latin typeface="+mj-lt"/>
              </a:defRPr>
            </a:lvl3pPr>
            <a:lvl4pPr marL="9525" indent="0">
              <a:buNone/>
              <a:tabLst/>
              <a:defRPr>
                <a:solidFill>
                  <a:schemeClr val="bg1"/>
                </a:solidFill>
              </a:defRPr>
            </a:lvl4pPr>
            <a:lvl5pPr marL="9525" indent="0">
              <a:buNone/>
              <a:tabLst/>
              <a:defRPr>
                <a:solidFill>
                  <a:schemeClr val="bg1"/>
                </a:solidFill>
              </a:defRPr>
            </a:lvl5pPr>
          </a:lstStyle>
          <a:p>
            <a:pPr lvl="0"/>
            <a:r>
              <a:rPr lang="en-US" dirty="0"/>
              <a:t>Date (optional)</a:t>
            </a:r>
          </a:p>
        </p:txBody>
      </p:sp>
      <p:sp>
        <p:nvSpPr>
          <p:cNvPr id="2" name="Footer Placeholder 1">
            <a:extLst>
              <a:ext uri="{FF2B5EF4-FFF2-40B4-BE49-F238E27FC236}">
                <a16:creationId xmlns:a16="http://schemas.microsoft.com/office/drawing/2014/main" id="{73B831CB-8283-0543-BC1C-DF361B8067DB}"/>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57204BF0-3CA2-E043-9291-A0529265F01D}"/>
              </a:ext>
            </a:extLst>
          </p:cNvPr>
          <p:cNvSpPr>
            <a:spLocks noGrp="1"/>
          </p:cNvSpPr>
          <p:nvPr>
            <p:ph type="sldNum" sz="quarter" idx="18"/>
          </p:nvPr>
        </p:nvSpPr>
        <p:spPr/>
        <p:txBody>
          <a:body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786106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0A30-5973-D84D-8650-0FC61C6A2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CBBEE-4AED-C54A-8297-116EDA0E0D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A562E-EB81-7248-B434-61373240BB7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95FE49C-4D17-9A46-B84E-ACE0B1B085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27D10E-6F36-4B45-B73C-BCBBD4124C80}"/>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0066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3D13-4620-B246-97F5-94D6FF728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EDFB32-A4C0-5D43-9568-A28AD25A3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C738F8-76E3-D442-9718-ACC2D4E8A4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576B50A-1DE3-6B4D-B580-7DA0EE0F1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B68A8B-2B05-EC45-91F2-79D2EC9A1629}"/>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30506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3CE0-5D7A-2B45-830A-D41458C5A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4C14E-BCCD-B842-9869-077A6D318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1C576-D8B3-BA4D-A8B2-F69DA3D47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3E2689-9E48-7D45-B71D-D5E33F4288A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F9B5F2D-6C46-B747-8756-2AF0BBB1E2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3D81A8-10E4-3241-98D7-689FD7850ABC}"/>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622637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B81B-81D3-2747-9378-687BCB6B77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5DCD9-A2FF-E847-865B-EEFB9EC39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04723-CAFB-2046-AA0A-D5BA2CD8C1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32951-7AF9-C14D-9CF8-7AF9ACF4C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FE8E8-7ED8-DE4E-B0E6-81DB6A931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5096DE-3AFE-6D42-BC76-2AF87E16298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E7CAB2A-00F4-B14E-87EF-D64349E3F6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56BF46-E784-4946-82AF-CBCD49D1754C}"/>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3338105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4E1B-124A-E44E-9A96-7C616C904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C570CE-650E-414B-A3AA-C89C3FF34D7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3A94DF8-A444-964B-B3F7-04874F87A7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9773C7-E9E1-F64F-ADAC-4D287C0615F0}"/>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05750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CDA07-0750-AB45-AD15-1010D6B261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0E64765-A2C3-694B-8EEE-6F912BDE6B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653617-63C0-1A44-8D01-2C9913BC6E99}"/>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1785715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CAC-73DD-4E40-80C4-2379247FA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04B5BA-F08A-684F-9690-BDB3B9B96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3ADA0-2D91-2744-8CBD-ABFEF184B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C2489-F9A9-E542-A14B-DF1BACB7680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A6153A5-8370-8A40-A719-DC513B1038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9C3DED-4AA6-E148-BEE2-1D28525E65D1}"/>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59163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849A-C4C1-C14D-B839-060A1659B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2CBEFF-046F-5346-9B5F-E72F9D4F2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B0E08D0-0E46-AE4F-B6A8-D9F44EC0B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25827-A263-1845-8402-0D9DA2D667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93F303-63C8-6746-8EBB-AE766AF219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18E6E3-982E-1145-9418-89816BD4A428}"/>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3461320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09E6-A930-8248-898B-67C9C768F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15B67-C7CE-4F40-B57A-14AAE0FBC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8F5A5-6EEC-B847-B5E3-8B128D3A2E4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7FD276F-F839-764E-8D03-C0BCFF04DE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26AA8E-12CE-8E4C-A16B-D37D1C43809E}"/>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408326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B4155-6FB2-4C4A-822F-C3883B494B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E4C0E-8F2F-584A-929D-DE7242168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FF419-0198-F84C-BB00-C4F4605A8A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9C16E5F-CA09-FF47-81F6-3EDF658BE3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2A7851-455D-054F-B141-2449D5447713}"/>
              </a:ext>
            </a:extLst>
          </p:cNvPr>
          <p:cNvSpPr>
            <a:spLocks noGrp="1"/>
          </p:cNvSpPr>
          <p:nvPr>
            <p:ph type="sldNum" sz="quarter" idx="12"/>
          </p:nvPr>
        </p:nvSpPr>
        <p:spPr/>
        <p:txBody>
          <a:bodyPr/>
          <a:lstStyle/>
          <a:p>
            <a:fld id="{2A90D8EC-4889-BE48-8DB6-BE41B9902672}" type="slidenum">
              <a:rPr lang="en-US" smtClean="0"/>
              <a:t>‹#›</a:t>
            </a:fld>
            <a:endParaRPr lang="en-US" dirty="0"/>
          </a:p>
        </p:txBody>
      </p:sp>
    </p:spTree>
    <p:extLst>
      <p:ext uri="{BB962C8B-B14F-4D97-AF65-F5344CB8AC3E}">
        <p14:creationId xmlns:p14="http://schemas.microsoft.com/office/powerpoint/2010/main" val="219738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9F682-5FFD-1D44-8237-6165161A9232}"/>
              </a:ext>
            </a:extLst>
          </p:cNvPr>
          <p:cNvSpPr>
            <a:spLocks noGrp="1"/>
          </p:cNvSpPr>
          <p:nvPr>
            <p:ph type="title" hasCustomPrompt="1"/>
          </p:nvPr>
        </p:nvSpPr>
        <p:spPr>
          <a:xfrm>
            <a:off x="1673352" y="1447800"/>
            <a:ext cx="9829800" cy="2667000"/>
          </a:xfrm>
        </p:spPr>
        <p:txBody>
          <a:bodyPr anchor="b"/>
          <a:lstStyle>
            <a:lvl1pPr>
              <a:lnSpc>
                <a:spcPts val="4400"/>
              </a:lnSpc>
              <a:defRPr sz="4800">
                <a:solidFill>
                  <a:schemeClr val="bg1"/>
                </a:solidFill>
              </a:defRPr>
            </a:lvl1pPr>
          </a:lstStyle>
          <a:p>
            <a:r>
              <a:rPr lang="en-US" dirty="0"/>
              <a:t>Divider Slide (Dark)</a:t>
            </a:r>
          </a:p>
        </p:txBody>
      </p:sp>
      <p:sp>
        <p:nvSpPr>
          <p:cNvPr id="3" name="Subtitle 2">
            <a:extLst>
              <a:ext uri="{FF2B5EF4-FFF2-40B4-BE49-F238E27FC236}">
                <a16:creationId xmlns:a16="http://schemas.microsoft.com/office/drawing/2014/main" id="{E61241A8-55EA-BF44-9E4E-0F653736F708}"/>
              </a:ext>
            </a:extLst>
          </p:cNvPr>
          <p:cNvSpPr>
            <a:spLocks noGrp="1"/>
          </p:cNvSpPr>
          <p:nvPr>
            <p:ph type="subTitle" idx="1" hasCustomPrompt="1"/>
          </p:nvPr>
        </p:nvSpPr>
        <p:spPr>
          <a:xfrm>
            <a:off x="1676400" y="4381500"/>
            <a:ext cx="8801100" cy="952500"/>
          </a:xfrm>
        </p:spPr>
        <p:txBody>
          <a:bodyPr>
            <a:normAutofit/>
          </a:bodyPr>
          <a:lstStyle>
            <a:lvl1pPr marL="0" indent="0" algn="l">
              <a:buNone/>
              <a:defRPr sz="1800" b="1" i="0">
                <a:solidFill>
                  <a:srgbClr val="B3E7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Tree>
    <p:extLst>
      <p:ext uri="{BB962C8B-B14F-4D97-AF65-F5344CB8AC3E}">
        <p14:creationId xmlns:p14="http://schemas.microsoft.com/office/powerpoint/2010/main" val="117126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er Slide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CBA5DF-2FC2-5740-9E38-96D04CCEA147}"/>
              </a:ext>
            </a:extLst>
          </p:cNvPr>
          <p:cNvSpPr>
            <a:spLocks noGrp="1"/>
          </p:cNvSpPr>
          <p:nvPr>
            <p:ph type="title" hasCustomPrompt="1"/>
          </p:nvPr>
        </p:nvSpPr>
        <p:spPr>
          <a:xfrm>
            <a:off x="1676400" y="1673352"/>
            <a:ext cx="9829800" cy="2476500"/>
          </a:xfrm>
        </p:spPr>
        <p:txBody>
          <a:bodyPr anchor="b"/>
          <a:lstStyle>
            <a:lvl1pPr>
              <a:lnSpc>
                <a:spcPts val="4400"/>
              </a:lnSpc>
              <a:defRPr sz="4800">
                <a:solidFill>
                  <a:schemeClr val="accent1"/>
                </a:solidFill>
              </a:defRPr>
            </a:lvl1pPr>
          </a:lstStyle>
          <a:p>
            <a:r>
              <a:rPr lang="en-US" dirty="0"/>
              <a:t>Divider Slide (Light)</a:t>
            </a:r>
          </a:p>
        </p:txBody>
      </p:sp>
      <p:sp>
        <p:nvSpPr>
          <p:cNvPr id="9" name="Slide Number Placeholder 16">
            <a:extLst>
              <a:ext uri="{FF2B5EF4-FFF2-40B4-BE49-F238E27FC236}">
                <a16:creationId xmlns:a16="http://schemas.microsoft.com/office/drawing/2014/main" id="{CE48E33E-4C26-5A4C-840E-90211FF80595}"/>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
        <p:nvSpPr>
          <p:cNvPr id="10" name="Subtitle 2">
            <a:extLst>
              <a:ext uri="{FF2B5EF4-FFF2-40B4-BE49-F238E27FC236}">
                <a16:creationId xmlns:a16="http://schemas.microsoft.com/office/drawing/2014/main" id="{9F0116F0-D6AE-1F4F-B651-AD20CFB00733}"/>
              </a:ext>
            </a:extLst>
          </p:cNvPr>
          <p:cNvSpPr>
            <a:spLocks noGrp="1"/>
          </p:cNvSpPr>
          <p:nvPr>
            <p:ph type="subTitle" idx="1" hasCustomPrompt="1"/>
          </p:nvPr>
        </p:nvSpPr>
        <p:spPr>
          <a:xfrm>
            <a:off x="1676400" y="4381500"/>
            <a:ext cx="8801100" cy="952500"/>
          </a:xfrm>
        </p:spPr>
        <p:txBody>
          <a:bodyPr>
            <a:normAutofit/>
          </a:bodyPr>
          <a:lstStyle>
            <a:lvl1pPr marL="0" indent="0" algn="l">
              <a:buNone/>
              <a:defRPr sz="2000" b="1" i="0">
                <a:solidFill>
                  <a:srgbClr val="007F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a:p>
            <a:endParaRPr lang="en-US" dirty="0"/>
          </a:p>
        </p:txBody>
      </p:sp>
      <p:sp>
        <p:nvSpPr>
          <p:cNvPr id="2" name="Footer Placeholder 1">
            <a:extLst>
              <a:ext uri="{FF2B5EF4-FFF2-40B4-BE49-F238E27FC236}">
                <a16:creationId xmlns:a16="http://schemas.microsoft.com/office/drawing/2014/main" id="{533808D2-F568-1F4A-BED7-6BEB327F18C6}"/>
              </a:ext>
            </a:extLst>
          </p:cNvPr>
          <p:cNvSpPr>
            <a:spLocks noGrp="1"/>
          </p:cNvSpPr>
          <p:nvPr>
            <p:ph type="ftr" sz="quarter" idx="15"/>
          </p:nvPr>
        </p:nvSpPr>
        <p:spPr/>
        <p:txBody>
          <a:bodyPr anchor="ctr"/>
          <a:lstStyle/>
          <a:p>
            <a:endParaRPr lang="en-US" dirty="0"/>
          </a:p>
        </p:txBody>
      </p:sp>
    </p:spTree>
    <p:extLst>
      <p:ext uri="{BB962C8B-B14F-4D97-AF65-F5344CB8AC3E}">
        <p14:creationId xmlns:p14="http://schemas.microsoft.com/office/powerpoint/2010/main" val="205778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074097-2FCA-6A47-A22F-1D169A9DF8FC}"/>
              </a:ext>
            </a:extLst>
          </p:cNvPr>
          <p:cNvSpPr>
            <a:spLocks noGrp="1"/>
          </p:cNvSpPr>
          <p:nvPr>
            <p:ph type="title" hasCustomPrompt="1"/>
          </p:nvPr>
        </p:nvSpPr>
        <p:spPr>
          <a:xfrm>
            <a:off x="1676400" y="381000"/>
            <a:ext cx="9829800" cy="685800"/>
          </a:xfrm>
        </p:spPr>
        <p:txBody>
          <a:bodyPr/>
          <a:lstStyle/>
          <a:p>
            <a:r>
              <a:rPr lang="en-US" dirty="0"/>
              <a:t>Overview</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hasCustomPrompt="1"/>
          </p:nvPr>
        </p:nvSpPr>
        <p:spPr>
          <a:xfrm>
            <a:off x="2705100" y="1905000"/>
            <a:ext cx="3733800" cy="3810000"/>
          </a:xfrm>
        </p:spPr>
        <p:txBody>
          <a:bodyPr>
            <a:noAutofit/>
          </a:bodyPr>
          <a:lstStyle>
            <a:lvl1pPr marL="690563" indent="-679450">
              <a:lnSpc>
                <a:spcPct val="125000"/>
              </a:lnSpc>
              <a:buClr>
                <a:srgbClr val="007FA9"/>
              </a:buClr>
              <a:buSzPct val="125000"/>
              <a:buFont typeface="+mj-lt"/>
              <a:buAutoNum type="arabicPeriod"/>
              <a:tabLst/>
              <a:defRPr b="1" i="0">
                <a:latin typeface="Arial" panose="020B0604020202020204" pitchFamily="34" charset="0"/>
                <a:cs typeface="Arial" panose="020B0604020202020204" pitchFamily="34" charset="0"/>
              </a:defRPr>
            </a:lvl1pPr>
            <a:lvl2pPr marL="1382713" indent="-704850">
              <a:lnSpc>
                <a:spcPct val="175000"/>
              </a:lnSpc>
              <a:spcBef>
                <a:spcPts val="600"/>
              </a:spcBef>
              <a:buClr>
                <a:srgbClr val="007FA9"/>
              </a:buClr>
              <a:buSzPct val="125000"/>
              <a:buFont typeface="+mj-lt"/>
              <a:buAutoNum type="alphaLcPeriod"/>
              <a:tabLst/>
              <a:defRPr b="1" i="0">
                <a:latin typeface="Arial" panose="020B0604020202020204" pitchFamily="34" charset="0"/>
                <a:cs typeface="Arial" panose="020B0604020202020204" pitchFamily="34" charset="0"/>
              </a:defRPr>
            </a:lvl2pPr>
            <a:lvl3pPr marL="2062163" indent="-704850">
              <a:lnSpc>
                <a:spcPct val="175000"/>
              </a:lnSpc>
              <a:buSzPct val="125000"/>
              <a:buFont typeface="+mj-lt"/>
              <a:buAutoNum type="arabicPeriod"/>
              <a:tabLst/>
              <a:defRPr b="1" i="0">
                <a:latin typeface="Arial" panose="020B0604020202020204" pitchFamily="34" charset="0"/>
                <a:cs typeface="Arial" panose="020B0604020202020204" pitchFamily="34" charset="0"/>
              </a:defRPr>
            </a:lvl3pPr>
            <a:lvl4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4pPr>
            <a:lvl5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5pPr>
          </a:lstStyle>
          <a:p>
            <a:pPr lvl="0"/>
            <a:r>
              <a:rPr lang="en-US" dirty="0"/>
              <a:t>Agenda Item 1</a:t>
            </a:r>
          </a:p>
          <a:p>
            <a:pPr lvl="1"/>
            <a:r>
              <a:rPr lang="en-US" dirty="0"/>
              <a:t>Second level</a:t>
            </a:r>
          </a:p>
        </p:txBody>
      </p:sp>
      <p:sp>
        <p:nvSpPr>
          <p:cNvPr id="7" name="Content Placeholder 2">
            <a:extLst>
              <a:ext uri="{FF2B5EF4-FFF2-40B4-BE49-F238E27FC236}">
                <a16:creationId xmlns:a16="http://schemas.microsoft.com/office/drawing/2014/main" id="{B07B7331-18D5-0641-B450-F03B9BDCF6A5}"/>
              </a:ext>
            </a:extLst>
          </p:cNvPr>
          <p:cNvSpPr>
            <a:spLocks noGrp="1"/>
          </p:cNvSpPr>
          <p:nvPr>
            <p:ph sz="half" idx="11" hasCustomPrompt="1"/>
          </p:nvPr>
        </p:nvSpPr>
        <p:spPr>
          <a:xfrm>
            <a:off x="7773045" y="1905000"/>
            <a:ext cx="3733800" cy="3810000"/>
          </a:xfrm>
        </p:spPr>
        <p:txBody>
          <a:bodyPr>
            <a:noAutofit/>
          </a:bodyPr>
          <a:lstStyle>
            <a:lvl1pPr marL="690563" indent="-679450">
              <a:lnSpc>
                <a:spcPct val="125000"/>
              </a:lnSpc>
              <a:buClr>
                <a:srgbClr val="007FA9"/>
              </a:buClr>
              <a:buSzPct val="125000"/>
              <a:buFont typeface="+mj-lt"/>
              <a:buAutoNum type="arabicPeriod" startAt="8"/>
              <a:tabLst/>
              <a:defRPr b="1" i="0">
                <a:latin typeface="Arial" panose="020B0604020202020204" pitchFamily="34" charset="0"/>
                <a:cs typeface="Arial" panose="020B0604020202020204" pitchFamily="34" charset="0"/>
              </a:defRPr>
            </a:lvl1pPr>
            <a:lvl2pPr marL="1382713" indent="-704850">
              <a:lnSpc>
                <a:spcPct val="175000"/>
              </a:lnSpc>
              <a:spcBef>
                <a:spcPts val="600"/>
              </a:spcBef>
              <a:buClr>
                <a:srgbClr val="007FA9"/>
              </a:buClr>
              <a:buSzPct val="125000"/>
              <a:buFont typeface="+mj-lt"/>
              <a:buAutoNum type="alphaLcPeriod"/>
              <a:tabLst/>
              <a:defRPr b="1" i="0">
                <a:latin typeface="Arial" panose="020B0604020202020204" pitchFamily="34" charset="0"/>
                <a:cs typeface="Arial" panose="020B0604020202020204" pitchFamily="34" charset="0"/>
              </a:defRPr>
            </a:lvl2pPr>
            <a:lvl3pPr marL="2062163" indent="-704850">
              <a:lnSpc>
                <a:spcPct val="175000"/>
              </a:lnSpc>
              <a:buSzPct val="125000"/>
              <a:buFont typeface="+mj-lt"/>
              <a:buAutoNum type="arabicPeriod"/>
              <a:tabLst/>
              <a:defRPr b="1" i="0">
                <a:latin typeface="Arial" panose="020B0604020202020204" pitchFamily="34" charset="0"/>
                <a:cs typeface="Arial" panose="020B0604020202020204" pitchFamily="34" charset="0"/>
              </a:defRPr>
            </a:lvl3pPr>
            <a:lvl4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4pPr>
            <a:lvl5pPr marL="2062163" indent="-704850">
              <a:lnSpc>
                <a:spcPct val="175000"/>
              </a:lnSpc>
              <a:buSzPct val="150000"/>
              <a:buFont typeface="+mj-lt"/>
              <a:buAutoNum type="arabicPeriod"/>
              <a:tabLst/>
              <a:defRPr b="1" i="0">
                <a:latin typeface="Arial" panose="020B0604020202020204" pitchFamily="34" charset="0"/>
                <a:cs typeface="Arial" panose="020B0604020202020204" pitchFamily="34" charset="0"/>
              </a:defRPr>
            </a:lvl5pPr>
          </a:lstStyle>
          <a:p>
            <a:pPr lvl="0"/>
            <a:r>
              <a:rPr lang="en-US" dirty="0"/>
              <a:t>Agenda Item 1</a:t>
            </a:r>
          </a:p>
          <a:p>
            <a:pPr lvl="1"/>
            <a:r>
              <a:rPr lang="en-US" dirty="0"/>
              <a:t>Second level</a:t>
            </a:r>
          </a:p>
        </p:txBody>
      </p:sp>
      <p:sp>
        <p:nvSpPr>
          <p:cNvPr id="2" name="Footer Placeholder 1">
            <a:extLst>
              <a:ext uri="{FF2B5EF4-FFF2-40B4-BE49-F238E27FC236}">
                <a16:creationId xmlns:a16="http://schemas.microsoft.com/office/drawing/2014/main" id="{53C48F10-DA3B-C544-9BA0-C7F7722D2CA7}"/>
              </a:ext>
            </a:extLst>
          </p:cNvPr>
          <p:cNvSpPr>
            <a:spLocks noGrp="1"/>
          </p:cNvSpPr>
          <p:nvPr>
            <p:ph type="ftr" sz="quarter" idx="10"/>
          </p:nvPr>
        </p:nvSpPr>
        <p:spPr/>
        <p:txBody>
          <a:bodyPr anchor="ctr"/>
          <a:lstStyle/>
          <a:p>
            <a:endParaRPr lang="en-US" dirty="0"/>
          </a:p>
        </p:txBody>
      </p:sp>
      <p:sp>
        <p:nvSpPr>
          <p:cNvPr id="9" name="Slide Number Placeholder 16">
            <a:extLst>
              <a:ext uri="{FF2B5EF4-FFF2-40B4-BE49-F238E27FC236}">
                <a16:creationId xmlns:a16="http://schemas.microsoft.com/office/drawing/2014/main" id="{BC0C0A70-DDEB-7749-A077-73E8E96879E5}"/>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259756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7FB8-84B4-2442-9090-084CF7F2A6B7}"/>
              </a:ext>
            </a:extLst>
          </p:cNvPr>
          <p:cNvSpPr>
            <a:spLocks noGrp="1"/>
          </p:cNvSpPr>
          <p:nvPr>
            <p:ph type="title" hasCustomPrompt="1"/>
          </p:nvPr>
        </p:nvSpPr>
        <p:spPr>
          <a:xfrm>
            <a:off x="1676400" y="386552"/>
            <a:ext cx="9829800" cy="680248"/>
          </a:xfrm>
        </p:spPr>
        <p:txBody>
          <a:bodyPr anchor="b"/>
          <a:lstStyle>
            <a:lvl1pPr>
              <a:defRPr/>
            </a:lvl1pPr>
          </a:lstStyle>
          <a:p>
            <a:r>
              <a:rPr lang="en-US" dirty="0"/>
              <a:t>Team Slide (Pics / Bios)</a:t>
            </a:r>
          </a:p>
        </p:txBody>
      </p:sp>
      <p:sp>
        <p:nvSpPr>
          <p:cNvPr id="24" name="Picture Placeholder 23">
            <a:extLst>
              <a:ext uri="{FF2B5EF4-FFF2-40B4-BE49-F238E27FC236}">
                <a16:creationId xmlns:a16="http://schemas.microsoft.com/office/drawing/2014/main" id="{BBD232CE-E9D7-6248-81EF-41DAB61D7CE0}"/>
              </a:ext>
            </a:extLst>
          </p:cNvPr>
          <p:cNvSpPr>
            <a:spLocks noGrp="1"/>
          </p:cNvSpPr>
          <p:nvPr>
            <p:ph type="pic" sz="quarter" idx="16"/>
          </p:nvPr>
        </p:nvSpPr>
        <p:spPr>
          <a:xfrm>
            <a:off x="1682858" y="1714500"/>
            <a:ext cx="1028700" cy="952500"/>
          </a:xfrm>
        </p:spPr>
        <p:txBody>
          <a:bodyPr/>
          <a:lstStyle/>
          <a:p>
            <a:endParaRPr lang="en-US" dirty="0"/>
          </a:p>
        </p:txBody>
      </p:sp>
      <p:sp>
        <p:nvSpPr>
          <p:cNvPr id="15" name="Text Placeholder 14">
            <a:extLst>
              <a:ext uri="{FF2B5EF4-FFF2-40B4-BE49-F238E27FC236}">
                <a16:creationId xmlns:a16="http://schemas.microsoft.com/office/drawing/2014/main" id="{F7DDF72E-9862-0A4B-B468-81303E9B9CC3}"/>
              </a:ext>
            </a:extLst>
          </p:cNvPr>
          <p:cNvSpPr>
            <a:spLocks noGrp="1"/>
          </p:cNvSpPr>
          <p:nvPr>
            <p:ph type="body" sz="quarter" idx="11" hasCustomPrompt="1"/>
          </p:nvPr>
        </p:nvSpPr>
        <p:spPr>
          <a:xfrm>
            <a:off x="2891173" y="1714500"/>
            <a:ext cx="2525486" cy="952500"/>
          </a:xfrm>
        </p:spPr>
        <p:txBody>
          <a:bodyPr anchor="t">
            <a:noAutofit/>
          </a:bodyPr>
          <a:lstStyle>
            <a:lvl1pPr marL="14288"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1</a:t>
            </a:r>
            <a:br>
              <a:rPr lang="en-US" dirty="0"/>
            </a:br>
            <a:r>
              <a:rPr lang="en-US" dirty="0"/>
              <a:t>Job Position</a:t>
            </a:r>
            <a:br>
              <a:rPr lang="en-US" dirty="0"/>
            </a:br>
            <a:r>
              <a:rPr lang="en-US" dirty="0"/>
              <a:t>Email</a:t>
            </a:r>
          </a:p>
        </p:txBody>
      </p:sp>
      <p:sp>
        <p:nvSpPr>
          <p:cNvPr id="26" name="Picture Placeholder 23">
            <a:extLst>
              <a:ext uri="{FF2B5EF4-FFF2-40B4-BE49-F238E27FC236}">
                <a16:creationId xmlns:a16="http://schemas.microsoft.com/office/drawing/2014/main" id="{0C6B8BBC-F95D-1A4B-856F-49C7163589FE}"/>
              </a:ext>
            </a:extLst>
          </p:cNvPr>
          <p:cNvSpPr>
            <a:spLocks noGrp="1"/>
          </p:cNvSpPr>
          <p:nvPr>
            <p:ph type="pic" sz="quarter" idx="18"/>
          </p:nvPr>
        </p:nvSpPr>
        <p:spPr>
          <a:xfrm>
            <a:off x="1682858" y="3052234"/>
            <a:ext cx="1028700" cy="952500"/>
          </a:xfrm>
        </p:spPr>
        <p:txBody>
          <a:bodyPr/>
          <a:lstStyle/>
          <a:p>
            <a:endParaRPr lang="en-US" dirty="0"/>
          </a:p>
        </p:txBody>
      </p:sp>
      <p:sp>
        <p:nvSpPr>
          <p:cNvPr id="17" name="Text Placeholder 14">
            <a:extLst>
              <a:ext uri="{FF2B5EF4-FFF2-40B4-BE49-F238E27FC236}">
                <a16:creationId xmlns:a16="http://schemas.microsoft.com/office/drawing/2014/main" id="{68E8A753-1F77-BE48-9C07-7513C867E541}"/>
              </a:ext>
            </a:extLst>
          </p:cNvPr>
          <p:cNvSpPr>
            <a:spLocks noGrp="1"/>
          </p:cNvSpPr>
          <p:nvPr>
            <p:ph type="body" sz="quarter" idx="12" hasCustomPrompt="1"/>
          </p:nvPr>
        </p:nvSpPr>
        <p:spPr>
          <a:xfrm>
            <a:off x="2891172" y="3053443"/>
            <a:ext cx="2525487" cy="952500"/>
          </a:xfrm>
        </p:spPr>
        <p:txBody>
          <a:bodyPr anchor="t">
            <a:noAutofit/>
          </a:bodyPr>
          <a:lstStyle>
            <a:lvl1pPr marL="0" indent="0">
              <a:spcBef>
                <a:spcPts val="0"/>
              </a:spcBef>
              <a:buNone/>
              <a:tabLst/>
              <a:defRPr sz="17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2</a:t>
            </a:r>
            <a:br>
              <a:rPr lang="en-US" dirty="0"/>
            </a:br>
            <a:r>
              <a:rPr lang="en-US" dirty="0"/>
              <a:t>Job Position</a:t>
            </a:r>
            <a:br>
              <a:rPr lang="en-US" dirty="0"/>
            </a:br>
            <a:r>
              <a:rPr lang="en-US" dirty="0"/>
              <a:t>Email</a:t>
            </a:r>
          </a:p>
        </p:txBody>
      </p:sp>
      <p:sp>
        <p:nvSpPr>
          <p:cNvPr id="27" name="Picture Placeholder 23">
            <a:extLst>
              <a:ext uri="{FF2B5EF4-FFF2-40B4-BE49-F238E27FC236}">
                <a16:creationId xmlns:a16="http://schemas.microsoft.com/office/drawing/2014/main" id="{2A2E2A94-D3D0-5749-A24E-6BB0A2D804F0}"/>
              </a:ext>
            </a:extLst>
          </p:cNvPr>
          <p:cNvSpPr>
            <a:spLocks noGrp="1"/>
          </p:cNvSpPr>
          <p:nvPr>
            <p:ph type="pic" sz="quarter" idx="19"/>
          </p:nvPr>
        </p:nvSpPr>
        <p:spPr>
          <a:xfrm>
            <a:off x="1682858" y="4389967"/>
            <a:ext cx="1028700" cy="952500"/>
          </a:xfrm>
        </p:spPr>
        <p:txBody>
          <a:bodyPr/>
          <a:lstStyle/>
          <a:p>
            <a:endParaRPr lang="en-US" dirty="0"/>
          </a:p>
        </p:txBody>
      </p:sp>
      <p:sp>
        <p:nvSpPr>
          <p:cNvPr id="22" name="Text Placeholder 14">
            <a:extLst>
              <a:ext uri="{FF2B5EF4-FFF2-40B4-BE49-F238E27FC236}">
                <a16:creationId xmlns:a16="http://schemas.microsoft.com/office/drawing/2014/main" id="{0554E438-121B-CE4A-AD88-46A4F5E8BC40}"/>
              </a:ext>
            </a:extLst>
          </p:cNvPr>
          <p:cNvSpPr>
            <a:spLocks noGrp="1"/>
          </p:cNvSpPr>
          <p:nvPr>
            <p:ph type="body" sz="quarter" idx="15" hasCustomPrompt="1"/>
          </p:nvPr>
        </p:nvSpPr>
        <p:spPr>
          <a:xfrm>
            <a:off x="2891172" y="4383479"/>
            <a:ext cx="2525487" cy="952500"/>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3</a:t>
            </a:r>
            <a:br>
              <a:rPr lang="en-US" dirty="0"/>
            </a:br>
            <a:r>
              <a:rPr lang="en-US" dirty="0"/>
              <a:t>Job Position</a:t>
            </a:r>
            <a:br>
              <a:rPr lang="en-US" dirty="0"/>
            </a:br>
            <a:r>
              <a:rPr lang="en-US" dirty="0"/>
              <a:t>Email</a:t>
            </a:r>
          </a:p>
        </p:txBody>
      </p:sp>
      <p:sp>
        <p:nvSpPr>
          <p:cNvPr id="25" name="Picture Placeholder 23">
            <a:extLst>
              <a:ext uri="{FF2B5EF4-FFF2-40B4-BE49-F238E27FC236}">
                <a16:creationId xmlns:a16="http://schemas.microsoft.com/office/drawing/2014/main" id="{6F9AA69E-935C-B342-AF5E-8C1730390CA2}"/>
              </a:ext>
            </a:extLst>
          </p:cNvPr>
          <p:cNvSpPr>
            <a:spLocks noGrp="1"/>
          </p:cNvSpPr>
          <p:nvPr>
            <p:ph type="pic" sz="quarter" idx="17"/>
          </p:nvPr>
        </p:nvSpPr>
        <p:spPr>
          <a:xfrm>
            <a:off x="5768025" y="1714500"/>
            <a:ext cx="990600" cy="952500"/>
          </a:xfrm>
        </p:spPr>
        <p:txBody>
          <a:bodyPr/>
          <a:lstStyle/>
          <a:p>
            <a:endParaRPr lang="en-US" dirty="0"/>
          </a:p>
        </p:txBody>
      </p:sp>
      <p:sp>
        <p:nvSpPr>
          <p:cNvPr id="18" name="Text Placeholder 14">
            <a:extLst>
              <a:ext uri="{FF2B5EF4-FFF2-40B4-BE49-F238E27FC236}">
                <a16:creationId xmlns:a16="http://schemas.microsoft.com/office/drawing/2014/main" id="{77215271-4FDB-A443-B704-6D6F6225BCDD}"/>
              </a:ext>
            </a:extLst>
          </p:cNvPr>
          <p:cNvSpPr>
            <a:spLocks noGrp="1"/>
          </p:cNvSpPr>
          <p:nvPr>
            <p:ph type="body" sz="quarter" idx="13" hasCustomPrompt="1"/>
          </p:nvPr>
        </p:nvSpPr>
        <p:spPr>
          <a:xfrm>
            <a:off x="6933235" y="1714500"/>
            <a:ext cx="3554187" cy="952500"/>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4</a:t>
            </a:r>
            <a:br>
              <a:rPr lang="en-US" dirty="0"/>
            </a:br>
            <a:r>
              <a:rPr lang="en-US" dirty="0"/>
              <a:t>Job Position</a:t>
            </a:r>
            <a:br>
              <a:rPr lang="en-US" dirty="0"/>
            </a:br>
            <a:r>
              <a:rPr lang="en-US" dirty="0"/>
              <a:t>Email</a:t>
            </a:r>
          </a:p>
        </p:txBody>
      </p:sp>
      <p:sp>
        <p:nvSpPr>
          <p:cNvPr id="28" name="Picture Placeholder 23">
            <a:extLst>
              <a:ext uri="{FF2B5EF4-FFF2-40B4-BE49-F238E27FC236}">
                <a16:creationId xmlns:a16="http://schemas.microsoft.com/office/drawing/2014/main" id="{39762348-EDA8-7D48-9922-72F4C21FC0C1}"/>
              </a:ext>
            </a:extLst>
          </p:cNvPr>
          <p:cNvSpPr>
            <a:spLocks noGrp="1"/>
          </p:cNvSpPr>
          <p:nvPr>
            <p:ph type="pic" sz="quarter" idx="20"/>
          </p:nvPr>
        </p:nvSpPr>
        <p:spPr>
          <a:xfrm>
            <a:off x="5768025" y="3052234"/>
            <a:ext cx="982133" cy="952500"/>
          </a:xfrm>
        </p:spPr>
        <p:txBody>
          <a:bodyPr/>
          <a:lstStyle/>
          <a:p>
            <a:endParaRPr lang="en-US" dirty="0"/>
          </a:p>
        </p:txBody>
      </p:sp>
      <p:sp>
        <p:nvSpPr>
          <p:cNvPr id="19" name="Text Placeholder 14">
            <a:extLst>
              <a:ext uri="{FF2B5EF4-FFF2-40B4-BE49-F238E27FC236}">
                <a16:creationId xmlns:a16="http://schemas.microsoft.com/office/drawing/2014/main" id="{CF096472-4E28-544C-97E7-B09ED7337C7A}"/>
              </a:ext>
            </a:extLst>
          </p:cNvPr>
          <p:cNvSpPr>
            <a:spLocks noGrp="1"/>
          </p:cNvSpPr>
          <p:nvPr>
            <p:ph type="body" sz="quarter" idx="14" hasCustomPrompt="1"/>
          </p:nvPr>
        </p:nvSpPr>
        <p:spPr>
          <a:xfrm>
            <a:off x="6933235" y="3053443"/>
            <a:ext cx="3554185" cy="951292"/>
          </a:xfrm>
        </p:spPr>
        <p:txBody>
          <a:bodyPr anchor="t">
            <a:noAutofit/>
          </a:bodyPr>
          <a:lstStyle>
            <a:lvl1pPr marL="0" indent="0">
              <a:spcBef>
                <a:spcPts val="0"/>
              </a:spcBef>
              <a:buNone/>
              <a:tabLst/>
              <a:defRPr sz="1600" b="0"/>
            </a:lvl1pPr>
            <a:lvl2pPr marL="14288" indent="0">
              <a:buNone/>
              <a:tabLst/>
              <a:defRPr sz="1400"/>
            </a:lvl2pPr>
            <a:lvl3pPr marL="14288" indent="0">
              <a:buNone/>
              <a:tabLst/>
              <a:defRPr sz="1400"/>
            </a:lvl3pPr>
            <a:lvl4pPr marL="14288" indent="0">
              <a:buNone/>
              <a:tabLst/>
              <a:defRPr sz="1400"/>
            </a:lvl4pPr>
            <a:lvl5pPr marL="14288" indent="0">
              <a:buNone/>
              <a:tabLst/>
              <a:defRPr sz="1400"/>
            </a:lvl5pPr>
          </a:lstStyle>
          <a:p>
            <a:pPr lvl="0"/>
            <a:r>
              <a:rPr lang="en-US" dirty="0"/>
              <a:t>Person 5</a:t>
            </a:r>
            <a:br>
              <a:rPr lang="en-US" dirty="0"/>
            </a:br>
            <a:r>
              <a:rPr lang="en-US" dirty="0"/>
              <a:t>Job Position </a:t>
            </a:r>
          </a:p>
          <a:p>
            <a:pPr lvl="0"/>
            <a:r>
              <a:rPr lang="en-US" dirty="0"/>
              <a:t>Email</a:t>
            </a:r>
          </a:p>
        </p:txBody>
      </p:sp>
      <p:sp>
        <p:nvSpPr>
          <p:cNvPr id="3" name="Footer Placeholder 2">
            <a:extLst>
              <a:ext uri="{FF2B5EF4-FFF2-40B4-BE49-F238E27FC236}">
                <a16:creationId xmlns:a16="http://schemas.microsoft.com/office/drawing/2014/main" id="{A6AD5A12-DD90-FF45-8CC4-BEA2C31FDD0D}"/>
              </a:ext>
            </a:extLst>
          </p:cNvPr>
          <p:cNvSpPr>
            <a:spLocks noGrp="1"/>
          </p:cNvSpPr>
          <p:nvPr>
            <p:ph type="ftr" sz="quarter" idx="21"/>
          </p:nvPr>
        </p:nvSpPr>
        <p:spPr/>
        <p:txBody>
          <a:bodyPr anchor="ctr"/>
          <a:lstStyle/>
          <a:p>
            <a:endParaRPr lang="en-US" dirty="0"/>
          </a:p>
        </p:txBody>
      </p:sp>
      <p:sp>
        <p:nvSpPr>
          <p:cNvPr id="29" name="Slide Number Placeholder 16">
            <a:extLst>
              <a:ext uri="{FF2B5EF4-FFF2-40B4-BE49-F238E27FC236}">
                <a16:creationId xmlns:a16="http://schemas.microsoft.com/office/drawing/2014/main" id="{39144CA3-828B-664C-A5BB-F5E2D9F16102}"/>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61507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Bullets (page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0A9C-7FDF-1345-93AE-1020AD1FEEF8}"/>
              </a:ext>
            </a:extLst>
          </p:cNvPr>
          <p:cNvSpPr>
            <a:spLocks noGrp="1"/>
          </p:cNvSpPr>
          <p:nvPr>
            <p:ph type="title" hasCustomPrompt="1"/>
          </p:nvPr>
        </p:nvSpPr>
        <p:spPr>
          <a:xfrm>
            <a:off x="1676400" y="381000"/>
            <a:ext cx="9829800" cy="685800"/>
          </a:xfrm>
        </p:spPr>
        <p:txBody>
          <a:bodyPr/>
          <a:lstStyle/>
          <a:p>
            <a:r>
              <a:rPr lang="en-US" dirty="0"/>
              <a:t>Page-Wide Bullets</a:t>
            </a:r>
          </a:p>
        </p:txBody>
      </p:sp>
      <p:sp>
        <p:nvSpPr>
          <p:cNvPr id="5" name="Text Placeholder 3">
            <a:extLst>
              <a:ext uri="{FF2B5EF4-FFF2-40B4-BE49-F238E27FC236}">
                <a16:creationId xmlns:a16="http://schemas.microsoft.com/office/drawing/2014/main" id="{D953D916-E911-6E4A-8164-8C0A48A9F3E4}"/>
              </a:ext>
            </a:extLst>
          </p:cNvPr>
          <p:cNvSpPr>
            <a:spLocks noGrp="1"/>
          </p:cNvSpPr>
          <p:nvPr>
            <p:ph type="body" sz="quarter" idx="11" hasCustomPrompt="1"/>
          </p:nvPr>
        </p:nvSpPr>
        <p:spPr>
          <a:xfrm>
            <a:off x="1676400" y="1295400"/>
            <a:ext cx="4724400" cy="419100"/>
          </a:xfrm>
        </p:spPr>
        <p:txBody>
          <a:bodyPr>
            <a:noAutofit/>
          </a:bodyPr>
          <a:lstStyle>
            <a:lvl1pPr marL="0" indent="0">
              <a:buFontTx/>
              <a:buNone/>
              <a:defRPr sz="2000"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11" name="Text Placeholder 10">
            <a:extLst>
              <a:ext uri="{FF2B5EF4-FFF2-40B4-BE49-F238E27FC236}">
                <a16:creationId xmlns:a16="http://schemas.microsoft.com/office/drawing/2014/main" id="{15AC38BD-4D2A-B04D-A366-7EB7B7732169}"/>
              </a:ext>
            </a:extLst>
          </p:cNvPr>
          <p:cNvSpPr>
            <a:spLocks noGrp="1"/>
          </p:cNvSpPr>
          <p:nvPr>
            <p:ph type="body" sz="quarter" idx="13"/>
          </p:nvPr>
        </p:nvSpPr>
        <p:spPr>
          <a:xfrm>
            <a:off x="1676400" y="1714500"/>
            <a:ext cx="8839200" cy="4000500"/>
          </a:xfrm>
        </p:spPr>
        <p:txBody>
          <a:bodyPr/>
          <a:lstStyle>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1539BC51-36AE-E644-A4EF-5F54278E6C6C}"/>
              </a:ext>
            </a:extLst>
          </p:cNvPr>
          <p:cNvSpPr>
            <a:spLocks noGrp="1"/>
          </p:cNvSpPr>
          <p:nvPr>
            <p:ph type="ftr" sz="quarter" idx="14"/>
          </p:nvPr>
        </p:nvSpPr>
        <p:spPr/>
        <p:txBody>
          <a:bodyPr anchor="ctr"/>
          <a:lstStyle/>
          <a:p>
            <a:endParaRPr lang="en-US" dirty="0"/>
          </a:p>
        </p:txBody>
      </p:sp>
      <p:sp>
        <p:nvSpPr>
          <p:cNvPr id="12" name="Slide Number Placeholder 16">
            <a:extLst>
              <a:ext uri="{FF2B5EF4-FFF2-40B4-BE49-F238E27FC236}">
                <a16:creationId xmlns:a16="http://schemas.microsoft.com/office/drawing/2014/main" id="{0EC100CF-723B-1E40-81EA-E24F3E121CF4}"/>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157953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D80A8A-679D-D54C-97AE-1B7DC3CD1407}"/>
              </a:ext>
            </a:extLst>
          </p:cNvPr>
          <p:cNvSpPr>
            <a:spLocks noGrp="1"/>
          </p:cNvSpPr>
          <p:nvPr>
            <p:ph type="title" hasCustomPrompt="1"/>
          </p:nvPr>
        </p:nvSpPr>
        <p:spPr>
          <a:xfrm>
            <a:off x="1676400" y="381000"/>
            <a:ext cx="9829800" cy="685800"/>
          </a:xfrm>
        </p:spPr>
        <p:txBody>
          <a:bodyPr/>
          <a:lstStyle>
            <a:lvl1pPr>
              <a:defRPr>
                <a:solidFill>
                  <a:schemeClr val="accent1"/>
                </a:solidFill>
              </a:defRPr>
            </a:lvl1pPr>
          </a:lstStyle>
          <a:p>
            <a:r>
              <a:rPr lang="en-US" dirty="0"/>
              <a:t>Two-Column Bullets</a:t>
            </a:r>
          </a:p>
        </p:txBody>
      </p:sp>
      <p:sp>
        <p:nvSpPr>
          <p:cNvPr id="4" name="Text Placeholder 3">
            <a:extLst>
              <a:ext uri="{FF2B5EF4-FFF2-40B4-BE49-F238E27FC236}">
                <a16:creationId xmlns:a16="http://schemas.microsoft.com/office/drawing/2014/main" id="{D0A263BB-9283-A04C-A1FF-D47CD2712487}"/>
              </a:ext>
            </a:extLst>
          </p:cNvPr>
          <p:cNvSpPr>
            <a:spLocks noGrp="1"/>
          </p:cNvSpPr>
          <p:nvPr>
            <p:ph type="body" sz="quarter" idx="11" hasCustomPrompt="1"/>
          </p:nvPr>
        </p:nvSpPr>
        <p:spPr>
          <a:xfrm>
            <a:off x="1676400"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3" name="Content Placeholder 2">
            <a:extLst>
              <a:ext uri="{FF2B5EF4-FFF2-40B4-BE49-F238E27FC236}">
                <a16:creationId xmlns:a16="http://schemas.microsoft.com/office/drawing/2014/main" id="{A5207A03-2EE7-F44D-B651-F7E16BC6EEA4}"/>
              </a:ext>
            </a:extLst>
          </p:cNvPr>
          <p:cNvSpPr>
            <a:spLocks noGrp="1"/>
          </p:cNvSpPr>
          <p:nvPr>
            <p:ph sz="half" idx="1"/>
          </p:nvPr>
        </p:nvSpPr>
        <p:spPr>
          <a:xfrm>
            <a:off x="1676400" y="1714500"/>
            <a:ext cx="4762500" cy="4000500"/>
          </a:xfrm>
        </p:spPr>
        <p:txBody>
          <a:bodyPr>
            <a:noAutofit/>
          </a:bodyPr>
          <a:lstStyle>
            <a:lvl4pPr marL="1352550" indent="-338138">
              <a:buSzPct val="120000"/>
              <a:buFontTx/>
              <a:buBlip>
                <a:blip r:embed="rId2"/>
              </a:buBlip>
              <a:defRPr sz="2000"/>
            </a:lvl4pPr>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0C25413A-5874-7A42-B5DC-18D8ED82AA33}"/>
              </a:ext>
            </a:extLst>
          </p:cNvPr>
          <p:cNvSpPr>
            <a:spLocks noGrp="1"/>
          </p:cNvSpPr>
          <p:nvPr>
            <p:ph type="body" sz="quarter" idx="12" hasCustomPrompt="1"/>
          </p:nvPr>
        </p:nvSpPr>
        <p:spPr>
          <a:xfrm>
            <a:off x="6775938"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6" name="Content Placeholder 2">
            <a:extLst>
              <a:ext uri="{FF2B5EF4-FFF2-40B4-BE49-F238E27FC236}">
                <a16:creationId xmlns:a16="http://schemas.microsoft.com/office/drawing/2014/main" id="{81205F5D-A793-2A4E-8625-DFCCD21C2249}"/>
              </a:ext>
            </a:extLst>
          </p:cNvPr>
          <p:cNvSpPr>
            <a:spLocks noGrp="1"/>
          </p:cNvSpPr>
          <p:nvPr>
            <p:ph sz="half" idx="10"/>
          </p:nvPr>
        </p:nvSpPr>
        <p:spPr>
          <a:xfrm>
            <a:off x="6781800" y="1714500"/>
            <a:ext cx="4762500" cy="4000500"/>
          </a:xfrm>
        </p:spPr>
        <p:txBody>
          <a:bodyPr>
            <a:noAutofit/>
          </a:bodyPr>
          <a:lstStyle>
            <a:lvl4pPr marL="1352550" indent="-338138">
              <a:buSzPct val="120000"/>
              <a:buFontTx/>
              <a:buBlip>
                <a:blip r:embed="rId2"/>
              </a:buBlip>
              <a:defRPr sz="2000"/>
            </a:lvl4pPr>
            <a:lvl5pPr marL="1690688" indent="-338138">
              <a:buSzPct val="120000"/>
              <a:buFontTx/>
              <a:buBlip>
                <a:blip r:embed="rId2"/>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D0AE979-D718-624D-BF19-672169406FB5}"/>
              </a:ext>
            </a:extLst>
          </p:cNvPr>
          <p:cNvSpPr>
            <a:spLocks noGrp="1"/>
          </p:cNvSpPr>
          <p:nvPr>
            <p:ph type="ftr" sz="quarter" idx="13"/>
          </p:nvPr>
        </p:nvSpPr>
        <p:spPr>
          <a:xfrm>
            <a:off x="365760" y="6172200"/>
            <a:ext cx="6492240" cy="365125"/>
          </a:xfrm>
        </p:spPr>
        <p:txBody>
          <a:bodyPr anchor="ctr"/>
          <a:lstStyle/>
          <a:p>
            <a:endParaRPr lang="en-US" dirty="0"/>
          </a:p>
        </p:txBody>
      </p:sp>
      <p:sp>
        <p:nvSpPr>
          <p:cNvPr id="9" name="Slide Number Placeholder 16">
            <a:extLst>
              <a:ext uri="{FF2B5EF4-FFF2-40B4-BE49-F238E27FC236}">
                <a16:creationId xmlns:a16="http://schemas.microsoft.com/office/drawing/2014/main" id="{90CD474C-A3E4-E54F-8CA3-DDD8792CDB6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402209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Numbered Li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3B215A-A2F9-BF4E-8DF2-FC28E5D60E4B}"/>
              </a:ext>
            </a:extLst>
          </p:cNvPr>
          <p:cNvSpPr>
            <a:spLocks noGrp="1"/>
          </p:cNvSpPr>
          <p:nvPr>
            <p:ph type="title" hasCustomPrompt="1"/>
          </p:nvPr>
        </p:nvSpPr>
        <p:spPr>
          <a:xfrm>
            <a:off x="1676400" y="381000"/>
            <a:ext cx="9829800" cy="685800"/>
          </a:xfrm>
        </p:spPr>
        <p:txBody>
          <a:bodyPr/>
          <a:lstStyle/>
          <a:p>
            <a:r>
              <a:rPr lang="en-US" dirty="0"/>
              <a:t>Two-Column Numbered Lists</a:t>
            </a:r>
          </a:p>
        </p:txBody>
      </p:sp>
      <p:sp>
        <p:nvSpPr>
          <p:cNvPr id="8" name="Text Placeholder 3">
            <a:extLst>
              <a:ext uri="{FF2B5EF4-FFF2-40B4-BE49-F238E27FC236}">
                <a16:creationId xmlns:a16="http://schemas.microsoft.com/office/drawing/2014/main" id="{C50E31C5-BC24-354B-89D6-3D4184A6AF94}"/>
              </a:ext>
            </a:extLst>
          </p:cNvPr>
          <p:cNvSpPr>
            <a:spLocks noGrp="1"/>
          </p:cNvSpPr>
          <p:nvPr>
            <p:ph type="body" sz="quarter" idx="11" hasCustomPrompt="1"/>
          </p:nvPr>
        </p:nvSpPr>
        <p:spPr>
          <a:xfrm>
            <a:off x="1676400"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6" name="Content Placeholder 3">
            <a:extLst>
              <a:ext uri="{FF2B5EF4-FFF2-40B4-BE49-F238E27FC236}">
                <a16:creationId xmlns:a16="http://schemas.microsoft.com/office/drawing/2014/main" id="{2BA18CDE-E7CE-444D-9743-52A3B5E42B50}"/>
              </a:ext>
            </a:extLst>
          </p:cNvPr>
          <p:cNvSpPr>
            <a:spLocks noGrp="1"/>
          </p:cNvSpPr>
          <p:nvPr>
            <p:ph sz="half" idx="10"/>
          </p:nvPr>
        </p:nvSpPr>
        <p:spPr>
          <a:xfrm>
            <a:off x="1683026" y="1714500"/>
            <a:ext cx="4724400" cy="4000500"/>
          </a:xfrm>
        </p:spPr>
        <p:txBody>
          <a:bodyPr/>
          <a:lstStyle>
            <a:lvl1pPr marL="342900" indent="-342900">
              <a:buClr>
                <a:srgbClr val="007FA9"/>
              </a:buClr>
              <a:buSzPct val="100000"/>
              <a:buFont typeface="+mj-lt"/>
              <a:buAutoNum type="arabicPeriod"/>
              <a:defRPr/>
            </a:lvl1pPr>
            <a:lvl2pPr marL="681037" indent="-342900">
              <a:buClr>
                <a:srgbClr val="007FA9"/>
              </a:buClr>
              <a:buSzPct val="100000"/>
              <a:buFont typeface="+mj-lt"/>
              <a:buAutoNum type="alphaLcPeriod"/>
              <a:defRPr/>
            </a:lvl2pPr>
            <a:lvl3pPr marL="1019175" indent="-342900">
              <a:buClr>
                <a:srgbClr val="007FA9"/>
              </a:buClr>
              <a:buSzPct val="100000"/>
              <a:buFont typeface="+mj-lt"/>
              <a:buAutoNum type="romanLcPeriod"/>
              <a:defRPr>
                <a:latin typeface="+mj-lt"/>
              </a:defRPr>
            </a:lvl3pPr>
            <a:lvl4pPr marL="1357312" indent="-342900">
              <a:buSzPct val="100000"/>
              <a:buFont typeface="+mj-lt"/>
              <a:buAutoNum type="arabicPeriod"/>
              <a:defRPr/>
            </a:lvl4pPr>
            <a:lvl5pPr marL="1695450" indent="-342900">
              <a:buSzPct val="10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3">
            <a:extLst>
              <a:ext uri="{FF2B5EF4-FFF2-40B4-BE49-F238E27FC236}">
                <a16:creationId xmlns:a16="http://schemas.microsoft.com/office/drawing/2014/main" id="{076B8ED1-6F12-8F44-91A1-C8AEB84631BC}"/>
              </a:ext>
            </a:extLst>
          </p:cNvPr>
          <p:cNvSpPr>
            <a:spLocks noGrp="1"/>
          </p:cNvSpPr>
          <p:nvPr>
            <p:ph type="body" sz="quarter" idx="12" hasCustomPrompt="1"/>
          </p:nvPr>
        </p:nvSpPr>
        <p:spPr>
          <a:xfrm>
            <a:off x="6775938" y="1295400"/>
            <a:ext cx="4724400" cy="419100"/>
          </a:xfrm>
        </p:spPr>
        <p:txBody>
          <a:bodyPr/>
          <a:lstStyle>
            <a:lvl1pPr marL="0" indent="0">
              <a:buFontTx/>
              <a:buNone/>
              <a:defRPr b="1" i="0">
                <a:solidFill>
                  <a:schemeClr val="accent1"/>
                </a:solidFill>
                <a:latin typeface="Arial" panose="020B0604020202020204" pitchFamily="34" charset="0"/>
                <a:cs typeface="Arial" panose="020B0604020202020204" pitchFamily="34" charset="0"/>
              </a:defRPr>
            </a:lvl1pPr>
          </a:lstStyle>
          <a:p>
            <a:pPr lvl="0"/>
            <a:r>
              <a:rPr lang="en-US" dirty="0"/>
              <a:t>Subheading (optional)</a:t>
            </a:r>
          </a:p>
        </p:txBody>
      </p:sp>
      <p:sp>
        <p:nvSpPr>
          <p:cNvPr id="4" name="Content Placeholder 3">
            <a:extLst>
              <a:ext uri="{FF2B5EF4-FFF2-40B4-BE49-F238E27FC236}">
                <a16:creationId xmlns:a16="http://schemas.microsoft.com/office/drawing/2014/main" id="{0F1173D5-47B2-864E-A6CE-1930244A515A}"/>
              </a:ext>
            </a:extLst>
          </p:cNvPr>
          <p:cNvSpPr>
            <a:spLocks noGrp="1"/>
          </p:cNvSpPr>
          <p:nvPr>
            <p:ph sz="half" idx="2"/>
          </p:nvPr>
        </p:nvSpPr>
        <p:spPr>
          <a:xfrm>
            <a:off x="6781800" y="1714500"/>
            <a:ext cx="4724400" cy="4000500"/>
          </a:xfrm>
        </p:spPr>
        <p:txBody>
          <a:bodyPr/>
          <a:lstStyle>
            <a:lvl1pPr marL="342900" indent="-342900">
              <a:buClr>
                <a:srgbClr val="007FA9"/>
              </a:buClr>
              <a:buSzPct val="100000"/>
              <a:buFont typeface="+mj-lt"/>
              <a:buAutoNum type="arabicPeriod"/>
              <a:defRPr/>
            </a:lvl1pPr>
            <a:lvl2pPr marL="681037" indent="-342900">
              <a:buClr>
                <a:srgbClr val="007FA9"/>
              </a:buClr>
              <a:buSzPct val="100000"/>
              <a:buFont typeface="+mj-lt"/>
              <a:buAutoNum type="alphaLcPeriod"/>
              <a:defRPr/>
            </a:lvl2pPr>
            <a:lvl3pPr marL="1019175" indent="-342900">
              <a:buClr>
                <a:srgbClr val="007FA9"/>
              </a:buClr>
              <a:buSzPct val="100000"/>
              <a:buFont typeface="+mj-lt"/>
              <a:buAutoNum type="romanLcPeriod"/>
              <a:defRPr>
                <a:latin typeface="+mj-lt"/>
              </a:defRPr>
            </a:lvl3pPr>
            <a:lvl4pPr marL="1357312" indent="-342900">
              <a:buSzPct val="100000"/>
              <a:buFont typeface="+mj-lt"/>
              <a:buAutoNum type="arabicPeriod"/>
              <a:defRPr/>
            </a:lvl4pPr>
            <a:lvl5pPr marL="1695450" indent="-342900">
              <a:buSzPct val="10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E5CB4F33-CB72-A949-871F-131CC75C4057}"/>
              </a:ext>
            </a:extLst>
          </p:cNvPr>
          <p:cNvSpPr>
            <a:spLocks noGrp="1"/>
          </p:cNvSpPr>
          <p:nvPr>
            <p:ph type="ftr" sz="quarter" idx="13"/>
          </p:nvPr>
        </p:nvSpPr>
        <p:spPr/>
        <p:txBody>
          <a:bodyPr anchor="ctr"/>
          <a:lstStyle/>
          <a:p>
            <a:endParaRPr lang="en-US" dirty="0"/>
          </a:p>
        </p:txBody>
      </p:sp>
      <p:sp>
        <p:nvSpPr>
          <p:cNvPr id="9" name="Slide Number Placeholder 16">
            <a:extLst>
              <a:ext uri="{FF2B5EF4-FFF2-40B4-BE49-F238E27FC236}">
                <a16:creationId xmlns:a16="http://schemas.microsoft.com/office/drawing/2014/main" id="{90CD474C-A3E4-E54F-8CA3-DDD8792CDB6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281959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 name="Grid Layer" hidden="1">
            <a:extLst>
              <a:ext uri="{FF2B5EF4-FFF2-40B4-BE49-F238E27FC236}">
                <a16:creationId xmlns:a16="http://schemas.microsoft.com/office/drawing/2014/main" id="{EA92993B-9F13-204B-907F-3248F162D455}"/>
              </a:ext>
            </a:extLst>
          </p:cNvPr>
          <p:cNvPicPr>
            <a:picLocks noChangeAspect="1"/>
          </p:cNvPicPr>
          <p:nvPr userDrawn="1"/>
        </p:nvPicPr>
        <p:blipFill>
          <a:blip r:embed="rId2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426D3F0-AE83-DB42-B5CE-3AEEDB1F6021}"/>
              </a:ext>
            </a:extLst>
          </p:cNvPr>
          <p:cNvSpPr>
            <a:spLocks noGrp="1"/>
          </p:cNvSpPr>
          <p:nvPr userDrawn="1">
            <p:ph type="title"/>
          </p:nvPr>
        </p:nvSpPr>
        <p:spPr>
          <a:xfrm>
            <a:off x="1676400" y="381000"/>
            <a:ext cx="9829800" cy="952500"/>
          </a:xfrm>
          <a:prstGeom prst="rect">
            <a:avLst/>
          </a:prstGeom>
        </p:spPr>
        <p:txBody>
          <a:bodyPr vert="horz" wrap="square" lIns="0" tIns="0" rIns="0" bIns="0" rtlCol="0" anchor="b">
            <a:noAutofit/>
          </a:bodyPr>
          <a:lstStyle/>
          <a:p>
            <a:r>
              <a:rPr lang="en-US" dirty="0"/>
              <a:t>Heading 1: Wrapping to </a:t>
            </a:r>
            <a:br>
              <a:rPr lang="en-US" dirty="0"/>
            </a:br>
            <a:r>
              <a:rPr lang="en-US" dirty="0"/>
              <a:t>Second Line</a:t>
            </a:r>
          </a:p>
        </p:txBody>
      </p:sp>
      <p:sp>
        <p:nvSpPr>
          <p:cNvPr id="3" name="Text Placeholder 2">
            <a:extLst>
              <a:ext uri="{FF2B5EF4-FFF2-40B4-BE49-F238E27FC236}">
                <a16:creationId xmlns:a16="http://schemas.microsoft.com/office/drawing/2014/main" id="{36A9DE50-78EF-A248-8C3F-20B303A05AA2}"/>
              </a:ext>
            </a:extLst>
          </p:cNvPr>
          <p:cNvSpPr>
            <a:spLocks noGrp="1"/>
          </p:cNvSpPr>
          <p:nvPr>
            <p:ph type="body" idx="1"/>
          </p:nvPr>
        </p:nvSpPr>
        <p:spPr>
          <a:xfrm>
            <a:off x="1676400" y="1918943"/>
            <a:ext cx="9829800" cy="4258019"/>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Footer Placeholder 3">
            <a:extLst>
              <a:ext uri="{FF2B5EF4-FFF2-40B4-BE49-F238E27FC236}">
                <a16:creationId xmlns:a16="http://schemas.microsoft.com/office/drawing/2014/main" id="{745B4D50-90D8-3245-AC51-456B731FDF44}"/>
              </a:ext>
            </a:extLst>
          </p:cNvPr>
          <p:cNvSpPr>
            <a:spLocks noGrp="1"/>
          </p:cNvSpPr>
          <p:nvPr>
            <p:ph type="ftr" sz="quarter" idx="3"/>
          </p:nvPr>
        </p:nvSpPr>
        <p:spPr>
          <a:xfrm>
            <a:off x="365760" y="6172200"/>
            <a:ext cx="6073140" cy="365125"/>
          </a:xfrm>
          <a:prstGeom prst="rect">
            <a:avLst/>
          </a:prstGeom>
        </p:spPr>
        <p:txBody>
          <a:bodyPr vert="horz" lIns="0" tIns="0" rIns="0" bIns="0" rtlCol="0" anchor="ctr"/>
          <a:lstStyle>
            <a:lvl1pPr algn="l">
              <a:defRPr sz="1400">
                <a:solidFill>
                  <a:schemeClr val="accent1"/>
                </a:solidFill>
              </a:defRPr>
            </a:lvl1pPr>
          </a:lstStyle>
          <a:p>
            <a:endParaRPr lang="en-US" dirty="0"/>
          </a:p>
        </p:txBody>
      </p:sp>
      <p:sp>
        <p:nvSpPr>
          <p:cNvPr id="17" name="Slide Number Placeholder 16">
            <a:extLst>
              <a:ext uri="{FF2B5EF4-FFF2-40B4-BE49-F238E27FC236}">
                <a16:creationId xmlns:a16="http://schemas.microsoft.com/office/drawing/2014/main" id="{D4AD55C6-CE92-534A-BB6D-AEECCEB1C177}"/>
              </a:ext>
            </a:extLst>
          </p:cNvPr>
          <p:cNvSpPr>
            <a:spLocks noGrp="1"/>
          </p:cNvSpPr>
          <p:nvPr>
            <p:ph type="sldNum" sz="quarter" idx="4"/>
          </p:nvPr>
        </p:nvSpPr>
        <p:spPr>
          <a:xfrm>
            <a:off x="11448288" y="6160642"/>
            <a:ext cx="533400" cy="365760"/>
          </a:xfrm>
          <a:prstGeom prst="rect">
            <a:avLst/>
          </a:prstGeom>
        </p:spPr>
        <p:txBody>
          <a:bodyPr vert="horz" lIns="91440" tIns="45720" rIns="91440" bIns="45720" rtlCol="0" anchor="ctr"/>
          <a:lstStyle>
            <a:lvl1pPr algn="ctr">
              <a:defRPr sz="1200" b="1" i="0">
                <a:solidFill>
                  <a:schemeClr val="bg1"/>
                </a:solidFill>
                <a:latin typeface="Arial" panose="020B0604020202020204" pitchFamily="34" charset="0"/>
                <a:cs typeface="Arial" panose="020B0604020202020204" pitchFamily="34" charset="0"/>
              </a:defRPr>
            </a:lvl1pPr>
          </a:lstStyle>
          <a:p>
            <a:fld id="{B31B09A4-47ED-9E4B-A9DC-669DB755F4F1}" type="slidenum">
              <a:rPr lang="en-US" smtClean="0"/>
              <a:pPr/>
              <a:t>‹#›</a:t>
            </a:fld>
            <a:endParaRPr lang="en-US" dirty="0"/>
          </a:p>
        </p:txBody>
      </p:sp>
    </p:spTree>
    <p:extLst>
      <p:ext uri="{BB962C8B-B14F-4D97-AF65-F5344CB8AC3E}">
        <p14:creationId xmlns:p14="http://schemas.microsoft.com/office/powerpoint/2010/main" val="954901502"/>
      </p:ext>
    </p:extLst>
  </p:cSld>
  <p:clrMap bg1="lt1" tx1="dk1" bg2="lt2" tx2="dk2" accent1="accent1" accent2="accent2" accent3="accent3" accent4="accent4" accent5="accent5" accent6="accent6" hlink="hlink" folHlink="folHlink"/>
  <p:sldLayoutIdLst>
    <p:sldLayoutId id="2147483658" r:id="rId1"/>
    <p:sldLayoutId id="2147483681" r:id="rId2"/>
    <p:sldLayoutId id="2147483666" r:id="rId3"/>
    <p:sldLayoutId id="2147483651" r:id="rId4"/>
    <p:sldLayoutId id="2147483662" r:id="rId5"/>
    <p:sldLayoutId id="2147483654" r:id="rId6"/>
    <p:sldLayoutId id="2147483650" r:id="rId7"/>
    <p:sldLayoutId id="2147483652" r:id="rId8"/>
    <p:sldLayoutId id="2147483665" r:id="rId9"/>
    <p:sldLayoutId id="2147483660" r:id="rId10"/>
    <p:sldLayoutId id="2147483653" r:id="rId11"/>
    <p:sldLayoutId id="2147483659" r:id="rId12"/>
    <p:sldLayoutId id="2147483663" r:id="rId13"/>
    <p:sldLayoutId id="2147483680" r:id="rId14"/>
    <p:sldLayoutId id="2147483656" r:id="rId15"/>
    <p:sldLayoutId id="2147483679" r:id="rId16"/>
    <p:sldLayoutId id="2147483657" r:id="rId17"/>
    <p:sldLayoutId id="2147483683" r:id="rId18"/>
  </p:sldLayoutIdLst>
  <p:hf hdr="0" ftr="0" dt="0"/>
  <p:txStyles>
    <p:titleStyle>
      <a:lvl1pPr algn="l" defTabSz="914400" rtl="0" eaLnBrk="1" latinLnBrk="0" hangingPunct="1">
        <a:lnSpc>
          <a:spcPts val="3600"/>
        </a:lnSpc>
        <a:spcBef>
          <a:spcPct val="0"/>
        </a:spcBef>
        <a:buNone/>
        <a:defRPr sz="3600" b="1" i="0" kern="1200">
          <a:solidFill>
            <a:srgbClr val="0D3162"/>
          </a:solidFill>
          <a:latin typeface="Arial Black" panose="020B0604020202020204" pitchFamily="34" charset="0"/>
          <a:ea typeface="+mj-ea"/>
          <a:cs typeface="Arial Black" panose="020B0604020202020204" pitchFamily="34" charset="0"/>
        </a:defRPr>
      </a:lvl1pPr>
    </p:titleStyle>
    <p:bodyStyle>
      <a:lvl1pPr marL="338138" indent="-338138" algn="l" defTabSz="914400" rtl="0" eaLnBrk="1" latinLnBrk="0" hangingPunct="1">
        <a:lnSpc>
          <a:spcPct val="100000"/>
        </a:lnSpc>
        <a:spcBef>
          <a:spcPts val="1200"/>
        </a:spcBef>
        <a:spcAft>
          <a:spcPts val="0"/>
        </a:spcAft>
        <a:buClr>
          <a:srgbClr val="007FA9"/>
        </a:buClr>
        <a:buSzPct val="120000"/>
        <a:buFont typeface="Wingdings" pitchFamily="2" charset="2"/>
        <a:buChar char="§"/>
        <a:tabLst/>
        <a:defRPr sz="2000" kern="1200">
          <a:solidFill>
            <a:schemeClr val="tx1"/>
          </a:solidFill>
          <a:latin typeface="+mn-lt"/>
          <a:ea typeface="+mn-ea"/>
          <a:cs typeface="+mn-cs"/>
        </a:defRPr>
      </a:lvl1pPr>
      <a:lvl2pPr marL="676275" indent="-338138" algn="l" defTabSz="914400" rtl="0" eaLnBrk="1" latinLnBrk="0" hangingPunct="1">
        <a:lnSpc>
          <a:spcPct val="100000"/>
        </a:lnSpc>
        <a:spcBef>
          <a:spcPts val="1200"/>
        </a:spcBef>
        <a:buClr>
          <a:srgbClr val="007FA9"/>
        </a:buClr>
        <a:buSzPct val="160000"/>
        <a:buFont typeface="System Font Regular"/>
        <a:buChar char="‣"/>
        <a:tabLst/>
        <a:defRPr sz="2000" kern="1200">
          <a:solidFill>
            <a:schemeClr val="tx1"/>
          </a:solidFill>
          <a:latin typeface="+mj-lt"/>
          <a:ea typeface="+mn-ea"/>
          <a:cs typeface="+mn-cs"/>
        </a:defRPr>
      </a:lvl2pPr>
      <a:lvl3pPr marL="1014413" indent="-338138" algn="l" defTabSz="914400" rtl="0" eaLnBrk="1" latinLnBrk="0" hangingPunct="1">
        <a:lnSpc>
          <a:spcPct val="100000"/>
        </a:lnSpc>
        <a:spcBef>
          <a:spcPts val="1200"/>
        </a:spcBef>
        <a:buClr>
          <a:srgbClr val="22A9D0"/>
        </a:buClr>
        <a:buSzPct val="120000"/>
        <a:buFontTx/>
        <a:buBlip>
          <a:blip r:embed="rId22"/>
        </a:buBlip>
        <a:tabLst/>
        <a:defRPr sz="2000" kern="1200">
          <a:solidFill>
            <a:schemeClr val="tx1"/>
          </a:solidFill>
          <a:latin typeface="+mn-lt"/>
          <a:ea typeface="+mn-ea"/>
          <a:cs typeface="+mn-cs"/>
        </a:defRPr>
      </a:lvl3pPr>
      <a:lvl4pPr marL="1352550" indent="-338138" algn="l" defTabSz="914400" rtl="0" eaLnBrk="1" latinLnBrk="0" hangingPunct="1">
        <a:lnSpc>
          <a:spcPct val="90000"/>
        </a:lnSpc>
        <a:spcBef>
          <a:spcPts val="0"/>
        </a:spcBef>
        <a:buClr>
          <a:srgbClr val="007FA9"/>
        </a:buClr>
        <a:buSzPct val="120000"/>
        <a:buFont typeface="Wingdings" pitchFamily="2" charset="2"/>
        <a:buChar char="§"/>
        <a:tabLst/>
        <a:defRPr sz="2000" kern="1200">
          <a:solidFill>
            <a:schemeClr val="tx1"/>
          </a:solidFill>
          <a:latin typeface="+mj-lt"/>
          <a:ea typeface="+mn-ea"/>
          <a:cs typeface="+mn-cs"/>
        </a:defRPr>
      </a:lvl4pPr>
      <a:lvl5pPr marL="1690688" indent="-338138" algn="l" defTabSz="914400" rtl="0" eaLnBrk="1" latinLnBrk="0" hangingPunct="1">
        <a:lnSpc>
          <a:spcPct val="100000"/>
        </a:lnSpc>
        <a:spcBef>
          <a:spcPts val="0"/>
        </a:spcBef>
        <a:buClr>
          <a:srgbClr val="22A9D0"/>
        </a:buClr>
        <a:buSzPct val="120000"/>
        <a:buFontTx/>
        <a:buBlip>
          <a:blip r:embed="rId23"/>
        </a:buBlip>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C35EA4"/>
          </p15:clr>
        </p15:guide>
        <p15:guide id="2" pos="7248" userDrawn="1">
          <p15:clr>
            <a:srgbClr val="C35EA4"/>
          </p15:clr>
        </p15:guide>
        <p15:guide id="3" orient="horz" pos="3360" userDrawn="1">
          <p15:clr>
            <a:srgbClr val="C35EA4"/>
          </p15:clr>
        </p15:guide>
        <p15:guide id="4" pos="4272" userDrawn="1">
          <p15:clr>
            <a:srgbClr val="F26B43"/>
          </p15:clr>
        </p15:guide>
        <p15:guide id="5" pos="4056" userDrawn="1">
          <p15:clr>
            <a:srgbClr val="F26B43"/>
          </p15:clr>
        </p15:guide>
        <p15:guide id="6" pos="1056" userDrawn="1">
          <p15:clr>
            <a:srgbClr val="F26B43"/>
          </p15:clr>
        </p15:guide>
        <p15:guide id="7" orient="horz" pos="840" userDrawn="1">
          <p15:clr>
            <a:srgbClr val="C35EA4"/>
          </p15:clr>
        </p15:guide>
        <p15:guide id="8" pos="2352" userDrawn="1">
          <p15:clr>
            <a:srgbClr val="F26B43"/>
          </p15:clr>
        </p15:guide>
        <p15:guide id="9" pos="4680" userDrawn="1">
          <p15:clr>
            <a:srgbClr val="F26B43"/>
          </p15:clr>
        </p15:guide>
        <p15:guide id="10" pos="4896" userDrawn="1">
          <p15:clr>
            <a:srgbClr val="F26B43"/>
          </p15:clr>
        </p15:guide>
        <p15:guide id="11" pos="2136" userDrawn="1">
          <p15:clr>
            <a:srgbClr val="F26B43"/>
          </p15:clr>
        </p15:guide>
        <p15:guide id="12" orient="horz" pos="3600" userDrawn="1">
          <p15:clr>
            <a:srgbClr val="C35EA4"/>
          </p15:clr>
        </p15:guide>
        <p15:guide id="13" pos="1704" userDrawn="1">
          <p15:clr>
            <a:srgbClr val="F26B43"/>
          </p15:clr>
        </p15:guide>
        <p15:guide id="14" pos="6624" userDrawn="1">
          <p15:clr>
            <a:srgbClr val="F26B43"/>
          </p15:clr>
        </p15:guide>
        <p15:guide id="15" pos="6816" userDrawn="1">
          <p15:clr>
            <a:srgbClr val="F26B43"/>
          </p15:clr>
        </p15:guide>
        <p15:guide id="16" pos="3624" userDrawn="1">
          <p15:clr>
            <a:srgbClr val="F26B43"/>
          </p15:clr>
        </p15:guide>
        <p15:guide id="17" pos="2760" userDrawn="1">
          <p15:clr>
            <a:srgbClr val="F26B43"/>
          </p15:clr>
        </p15:guide>
        <p15:guide id="18" pos="2976" userDrawn="1">
          <p15:clr>
            <a:srgbClr val="F26B43"/>
          </p15:clr>
        </p15:guide>
        <p15:guide id="19" pos="3408" userDrawn="1">
          <p15:clr>
            <a:srgbClr val="F26B43"/>
          </p15:clr>
        </p15:guide>
        <p15:guide id="20" pos="1488" userDrawn="1">
          <p15:clr>
            <a:srgbClr val="F26B43"/>
          </p15:clr>
        </p15:guide>
        <p15:guide id="21" pos="5328" userDrawn="1">
          <p15:clr>
            <a:srgbClr val="F26B43"/>
          </p15:clr>
        </p15:guide>
        <p15:guide id="22" pos="5544" userDrawn="1">
          <p15:clr>
            <a:srgbClr val="F26B43"/>
          </p15:clr>
        </p15:guide>
        <p15:guide id="23" pos="6192" userDrawn="1">
          <p15:clr>
            <a:srgbClr val="F26B43"/>
          </p15:clr>
        </p15:guide>
        <p15:guide id="24" pos="5976" userDrawn="1">
          <p15:clr>
            <a:srgbClr val="F26B43"/>
          </p15:clr>
        </p15:guide>
        <p15:guide id="25" pos="840" userDrawn="1">
          <p15:clr>
            <a:srgbClr val="F26B43"/>
          </p15:clr>
        </p15:guide>
        <p15:guide id="26" orient="horz" pos="240" userDrawn="1">
          <p15:clr>
            <a:srgbClr val="C35EA4"/>
          </p15:clr>
        </p15:guide>
        <p15:guide id="27" orient="horz" pos="1080" userDrawn="1">
          <p15:clr>
            <a:srgbClr val="F26B43"/>
          </p15:clr>
        </p15:guide>
        <p15:guide id="28" orient="horz" pos="1920" userDrawn="1">
          <p15:clr>
            <a:srgbClr val="F26B43"/>
          </p15:clr>
        </p15:guide>
        <p15:guide id="29" orient="horz" pos="1680" userDrawn="1">
          <p15:clr>
            <a:srgbClr val="F26B43"/>
          </p15:clr>
        </p15:guide>
        <p15:guide id="31" orient="horz" pos="2520" userDrawn="1">
          <p15:clr>
            <a:srgbClr val="F26B43"/>
          </p15:clr>
        </p15:guide>
        <p15:guide id="32" orient="horz" pos="2760" userDrawn="1">
          <p15:clr>
            <a:srgbClr val="F26B43"/>
          </p15:clr>
        </p15:guide>
        <p15:guide id="33" orient="horz" pos="4080" userDrawn="1">
          <p15:clr>
            <a:srgbClr val="C35EA4"/>
          </p15:clr>
        </p15:guide>
        <p15:guide id="34" orient="horz" pos="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F0CD4-AC09-5D4A-8CB2-9B61DE0E6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B4F07-316E-8045-A5F7-7E6DC8D7B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7D3EE-B1B2-084F-975F-E98100CDF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917BC92-5F93-A945-8FA4-5EBA8FBC7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52088C-988B-0B42-996C-67CD3DA97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0D8EC-4889-BE48-8DB6-BE41B9902672}" type="slidenum">
              <a:rPr lang="en-US" smtClean="0"/>
              <a:t>‹#›</a:t>
            </a:fld>
            <a:endParaRPr lang="en-US" dirty="0"/>
          </a:p>
        </p:txBody>
      </p:sp>
    </p:spTree>
    <p:extLst>
      <p:ext uri="{BB962C8B-B14F-4D97-AF65-F5344CB8AC3E}">
        <p14:creationId xmlns:p14="http://schemas.microsoft.com/office/powerpoint/2010/main" val="3745371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t.nd.gov/plans/statewide/ndmoves.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justice.gov/opa/pr/justice-department-reaches-major-olmstead-settlement-agreement-north-dakot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657AF-0C73-EF47-9502-FBEE56555DF4}"/>
              </a:ext>
            </a:extLst>
          </p:cNvPr>
          <p:cNvSpPr>
            <a:spLocks noGrp="1"/>
          </p:cNvSpPr>
          <p:nvPr>
            <p:ph type="title"/>
          </p:nvPr>
        </p:nvSpPr>
        <p:spPr/>
        <p:txBody>
          <a:bodyPr/>
          <a:lstStyle/>
          <a:p>
            <a:pPr algn="ctr"/>
            <a:r>
              <a:rPr lang="en-US" dirty="0" smtClean="0"/>
              <a:t>Assessment of North Dakota’s Services and Systems that Support People with Disabilities</a:t>
            </a:r>
            <a:endParaRPr lang="en-US" dirty="0"/>
          </a:p>
        </p:txBody>
      </p:sp>
      <p:sp>
        <p:nvSpPr>
          <p:cNvPr id="18" name="Subtitle 17">
            <a:extLst>
              <a:ext uri="{FF2B5EF4-FFF2-40B4-BE49-F238E27FC236}">
                <a16:creationId xmlns:a16="http://schemas.microsoft.com/office/drawing/2014/main" id="{1E3020B0-0B6F-0042-AA10-3B6839A90E2F}"/>
              </a:ext>
            </a:extLst>
          </p:cNvPr>
          <p:cNvSpPr>
            <a:spLocks noGrp="1"/>
          </p:cNvSpPr>
          <p:nvPr>
            <p:ph type="subTitle" idx="1"/>
          </p:nvPr>
        </p:nvSpPr>
        <p:spPr/>
        <p:txBody>
          <a:bodyPr>
            <a:normAutofit fontScale="92500" lnSpcReduction="20000"/>
          </a:bodyPr>
          <a:lstStyle/>
          <a:p>
            <a:pPr algn="ctr"/>
            <a:endParaRPr lang="en-US" dirty="0"/>
          </a:p>
          <a:p>
            <a:r>
              <a:rPr lang="en-US" b="0" dirty="0" smtClean="0"/>
              <a:t>Hugh Eley</a:t>
            </a:r>
            <a:endParaRPr lang="en-US" b="0" dirty="0"/>
          </a:p>
          <a:p>
            <a:r>
              <a:rPr lang="en-US" b="0" dirty="0" smtClean="0"/>
              <a:t>Sherry Lerch</a:t>
            </a:r>
            <a:r>
              <a:rPr lang="en-US" b="0" dirty="0"/>
              <a:t>, TAC Inc.	</a:t>
            </a:r>
          </a:p>
          <a:p>
            <a:endParaRPr lang="en-US" dirty="0"/>
          </a:p>
        </p:txBody>
      </p:sp>
      <p:sp>
        <p:nvSpPr>
          <p:cNvPr id="11" name="Text Placeholder 10">
            <a:extLst>
              <a:ext uri="{FF2B5EF4-FFF2-40B4-BE49-F238E27FC236}">
                <a16:creationId xmlns:a16="http://schemas.microsoft.com/office/drawing/2014/main" id="{6BF1A65F-DD0B-FC44-BF13-4CEA1A5F9B67}"/>
              </a:ext>
            </a:extLst>
          </p:cNvPr>
          <p:cNvSpPr>
            <a:spLocks noGrp="1"/>
          </p:cNvSpPr>
          <p:nvPr>
            <p:ph type="body" sz="quarter" idx="16"/>
          </p:nvPr>
        </p:nvSpPr>
        <p:spPr/>
        <p:txBody>
          <a:bodyPr/>
          <a:lstStyle/>
          <a:p>
            <a:r>
              <a:rPr lang="en-US" dirty="0" smtClean="0"/>
              <a:t>December 20, </a:t>
            </a:r>
            <a:r>
              <a:rPr lang="en-US" dirty="0"/>
              <a:t>2022</a:t>
            </a:r>
          </a:p>
        </p:txBody>
      </p:sp>
    </p:spTree>
    <p:extLst>
      <p:ext uri="{BB962C8B-B14F-4D97-AF65-F5344CB8AC3E}">
        <p14:creationId xmlns:p14="http://schemas.microsoft.com/office/powerpoint/2010/main" val="250398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the System</a:t>
            </a:r>
            <a:endParaRPr lang="en-US" dirty="0"/>
          </a:p>
        </p:txBody>
      </p:sp>
      <p:sp>
        <p:nvSpPr>
          <p:cNvPr id="4" name="Text Placeholder 3"/>
          <p:cNvSpPr>
            <a:spLocks noGrp="1"/>
          </p:cNvSpPr>
          <p:nvPr>
            <p:ph type="body" sz="quarter" idx="13"/>
          </p:nvPr>
        </p:nvSpPr>
        <p:spPr>
          <a:xfrm>
            <a:off x="1676400" y="1371600"/>
            <a:ext cx="8839200" cy="4343400"/>
          </a:xfrm>
        </p:spPr>
        <p:txBody>
          <a:bodyPr/>
          <a:lstStyle/>
          <a:p>
            <a:r>
              <a:rPr lang="en-US" dirty="0"/>
              <a:t>Stakeholders </a:t>
            </a:r>
            <a:r>
              <a:rPr lang="en-US" dirty="0" smtClean="0"/>
              <a:t>identified:</a:t>
            </a:r>
          </a:p>
          <a:p>
            <a:pPr lvl="1"/>
            <a:r>
              <a:rPr lang="en-US" dirty="0" smtClean="0"/>
              <a:t>The </a:t>
            </a:r>
            <a:r>
              <a:rPr lang="en-US" dirty="0"/>
              <a:t>preferences and choices of families and individuals with disabilities in services were </a:t>
            </a:r>
            <a:r>
              <a:rPr lang="en-US" dirty="0" smtClean="0"/>
              <a:t>honored </a:t>
            </a:r>
          </a:p>
          <a:p>
            <a:pPr lvl="1"/>
            <a:r>
              <a:rPr lang="en-US" dirty="0"/>
              <a:t>T</a:t>
            </a:r>
            <a:r>
              <a:rPr lang="en-US" dirty="0" smtClean="0"/>
              <a:t>here </a:t>
            </a:r>
            <a:r>
              <a:rPr lang="en-US" dirty="0"/>
              <a:t>is access to supported education/employment </a:t>
            </a:r>
            <a:r>
              <a:rPr lang="en-US" dirty="0" smtClean="0"/>
              <a:t>programs</a:t>
            </a:r>
          </a:p>
          <a:p>
            <a:pPr lvl="1"/>
            <a:r>
              <a:rPr lang="en-US" dirty="0" smtClean="0"/>
              <a:t>There </a:t>
            </a:r>
            <a:r>
              <a:rPr lang="en-US" dirty="0"/>
              <a:t>is adequate information about the array of available programs and supportive services including community-based </a:t>
            </a:r>
            <a:r>
              <a:rPr lang="en-US" dirty="0" smtClean="0"/>
              <a:t>services</a:t>
            </a:r>
          </a:p>
          <a:p>
            <a:pPr lvl="1"/>
            <a:r>
              <a:rPr lang="en-US" dirty="0"/>
              <a:t>S</a:t>
            </a:r>
            <a:r>
              <a:rPr lang="en-US" dirty="0" smtClean="0"/>
              <a:t>ervices </a:t>
            </a:r>
            <a:r>
              <a:rPr lang="en-US" dirty="0"/>
              <a:t>are accessible for people with disabilities through the use of interpreters, assistive devices, and physical plant accommodations. </a:t>
            </a:r>
          </a:p>
          <a:p>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10</a:t>
            </a:fld>
            <a:endParaRPr lang="en-US" dirty="0"/>
          </a:p>
        </p:txBody>
      </p:sp>
    </p:spTree>
    <p:extLst>
      <p:ext uri="{BB962C8B-B14F-4D97-AF65-F5344CB8AC3E}">
        <p14:creationId xmlns:p14="http://schemas.microsoft.com/office/powerpoint/2010/main" val="308739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continued</a:t>
            </a:r>
            <a:endParaRPr lang="en-US" dirty="0"/>
          </a:p>
        </p:txBody>
      </p:sp>
      <p:sp>
        <p:nvSpPr>
          <p:cNvPr id="4" name="Text Placeholder 3"/>
          <p:cNvSpPr>
            <a:spLocks noGrp="1"/>
          </p:cNvSpPr>
          <p:nvPr>
            <p:ph type="body" sz="quarter" idx="13"/>
          </p:nvPr>
        </p:nvSpPr>
        <p:spPr>
          <a:xfrm>
            <a:off x="1676400" y="1295400"/>
            <a:ext cx="8839200" cy="4419600"/>
          </a:xfrm>
        </p:spPr>
        <p:txBody>
          <a:bodyPr/>
          <a:lstStyle/>
          <a:p>
            <a:r>
              <a:rPr lang="en-US" dirty="0" smtClean="0"/>
              <a:t>TAC identified:</a:t>
            </a:r>
          </a:p>
          <a:p>
            <a:pPr lvl="1"/>
            <a:r>
              <a:rPr lang="en-US" dirty="0"/>
              <a:t>H</a:t>
            </a:r>
            <a:r>
              <a:rPr lang="en-US" dirty="0" smtClean="0"/>
              <a:t>istorical use of </a:t>
            </a:r>
            <a:r>
              <a:rPr lang="en-US" dirty="0"/>
              <a:t>federal authorities and funding sources to support persons with </a:t>
            </a:r>
            <a:r>
              <a:rPr lang="en-US" dirty="0" smtClean="0"/>
              <a:t>disabilities (MFP, HCBS waivers, 1915(i) SPA)</a:t>
            </a:r>
          </a:p>
          <a:p>
            <a:pPr lvl="1"/>
            <a:r>
              <a:rPr lang="en-US" dirty="0" smtClean="0"/>
              <a:t>State funding support</a:t>
            </a:r>
          </a:p>
          <a:p>
            <a:pPr lvl="1"/>
            <a:r>
              <a:rPr lang="en-US" dirty="0" smtClean="0"/>
              <a:t>Impact of the Settlement Agreement</a:t>
            </a:r>
          </a:p>
          <a:p>
            <a:pPr lvl="2"/>
            <a:r>
              <a:rPr lang="en-US" dirty="0" smtClean="0"/>
              <a:t>Direct Service Workforce/Family </a:t>
            </a:r>
            <a:r>
              <a:rPr lang="en-US" dirty="0"/>
              <a:t>Caregiver Resource and Training Center </a:t>
            </a:r>
            <a:endParaRPr lang="en-US" dirty="0" smtClean="0"/>
          </a:p>
          <a:p>
            <a:pPr lvl="2"/>
            <a:r>
              <a:rPr lang="en-US" dirty="0" smtClean="0"/>
              <a:t>Information and education about HCBS</a:t>
            </a:r>
          </a:p>
          <a:p>
            <a:pPr lvl="2"/>
            <a:r>
              <a:rPr lang="en-US" dirty="0" smtClean="0"/>
              <a:t>Provision of Permanent Supportive Housing</a:t>
            </a:r>
          </a:p>
          <a:p>
            <a:pPr lvl="2"/>
            <a:r>
              <a:rPr lang="en-US" dirty="0"/>
              <a:t>T</a:t>
            </a:r>
            <a:r>
              <a:rPr lang="en-US" dirty="0" smtClean="0"/>
              <a:t>echnical </a:t>
            </a:r>
            <a:r>
              <a:rPr lang="en-US" dirty="0"/>
              <a:t>assistance and training to support </a:t>
            </a:r>
            <a:r>
              <a:rPr lang="en-US" dirty="0" smtClean="0"/>
              <a:t>Tribal Case Manager and </a:t>
            </a:r>
            <a:r>
              <a:rPr lang="en-US" dirty="0"/>
              <a:t>the development of HCBS services by tribal entities</a:t>
            </a:r>
            <a:r>
              <a:rPr lang="en-US" dirty="0" smtClean="0"/>
              <a:t> </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11</a:t>
            </a:fld>
            <a:endParaRPr lang="en-US" dirty="0"/>
          </a:p>
        </p:txBody>
      </p:sp>
    </p:spTree>
    <p:extLst>
      <p:ext uri="{BB962C8B-B14F-4D97-AF65-F5344CB8AC3E}">
        <p14:creationId xmlns:p14="http://schemas.microsoft.com/office/powerpoint/2010/main" val="405500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continued</a:t>
            </a:r>
            <a:endParaRPr lang="en-US" dirty="0"/>
          </a:p>
        </p:txBody>
      </p:sp>
      <p:sp>
        <p:nvSpPr>
          <p:cNvPr id="4" name="Text Placeholder 3"/>
          <p:cNvSpPr>
            <a:spLocks noGrp="1"/>
          </p:cNvSpPr>
          <p:nvPr>
            <p:ph type="body" sz="quarter" idx="13"/>
          </p:nvPr>
        </p:nvSpPr>
        <p:spPr>
          <a:xfrm>
            <a:off x="1676400" y="1219200"/>
            <a:ext cx="8839200" cy="5181600"/>
          </a:xfrm>
        </p:spPr>
        <p:txBody>
          <a:bodyPr>
            <a:normAutofit fontScale="92500" lnSpcReduction="10000"/>
          </a:bodyPr>
          <a:lstStyle/>
          <a:p>
            <a:r>
              <a:rPr lang="en-US" dirty="0"/>
              <a:t>Expansion of Preventive and Community-Based Behavioral Health </a:t>
            </a:r>
            <a:r>
              <a:rPr lang="en-US" dirty="0" smtClean="0"/>
              <a:t>Services</a:t>
            </a:r>
          </a:p>
          <a:p>
            <a:pPr lvl="1"/>
            <a:r>
              <a:rPr lang="en-US" dirty="0"/>
              <a:t>The July 2022 project dashboard for the state’s Behavioral Health Plan shows progress on almost all of the 13 aims and 28 goals prioritized by the Behavioral Health Planning Council</a:t>
            </a:r>
            <a:r>
              <a:rPr lang="en-US" dirty="0" smtClean="0"/>
              <a:t>.</a:t>
            </a:r>
          </a:p>
          <a:p>
            <a:pPr lvl="2"/>
            <a:r>
              <a:rPr lang="en-US" dirty="0" smtClean="0"/>
              <a:t>Mobile crisis teams, PSH, CIT, 1915(i) SPA, Peer Support</a:t>
            </a:r>
          </a:p>
          <a:p>
            <a:r>
              <a:rPr lang="en-US" dirty="0" smtClean="0"/>
              <a:t>Use of Evidence-based Practices</a:t>
            </a:r>
          </a:p>
          <a:p>
            <a:pPr lvl="1"/>
            <a:r>
              <a:rPr lang="en-US" dirty="0" smtClean="0"/>
              <a:t>Use of Therapeutic Foster Care well-exceeds national average</a:t>
            </a:r>
          </a:p>
          <a:p>
            <a:pPr lvl="1"/>
            <a:r>
              <a:rPr lang="en-US" dirty="0"/>
              <a:t>Assertive Community Treatment (ACT), peer support specialists for children and adults; Illness Self-Management and Recovery, and Medication Management</a:t>
            </a:r>
            <a:r>
              <a:rPr lang="en-US" dirty="0" smtClean="0"/>
              <a:t>.</a:t>
            </a:r>
          </a:p>
          <a:p>
            <a:pPr lvl="1"/>
            <a:r>
              <a:rPr lang="en-US" dirty="0" smtClean="0"/>
              <a:t>Use of ACT also exceeds national average (4% vs. 1.8%)</a:t>
            </a:r>
          </a:p>
          <a:p>
            <a:r>
              <a:rPr lang="en-US" dirty="0" smtClean="0"/>
              <a:t>Housing Assistance</a:t>
            </a:r>
          </a:p>
          <a:p>
            <a:pPr lvl="1"/>
            <a:r>
              <a:rPr lang="en-US" dirty="0" smtClean="0"/>
              <a:t>Risk Mitigation Fund and Rental Assistance</a:t>
            </a:r>
          </a:p>
          <a:p>
            <a:r>
              <a:rPr lang="en-US" dirty="0"/>
              <a:t>L</a:t>
            </a:r>
            <a:r>
              <a:rPr lang="en-US" dirty="0" smtClean="0"/>
              <a:t>egislation </a:t>
            </a:r>
            <a:r>
              <a:rPr lang="en-US" dirty="0"/>
              <a:t>was passed increasing the survivor and family member representation on the state Brain Injury advisory </a:t>
            </a:r>
          </a:p>
          <a:p>
            <a:pPr lvl="1"/>
            <a:endParaRPr lang="en-US" dirty="0"/>
          </a:p>
          <a:p>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12</a:t>
            </a:fld>
            <a:endParaRPr lang="en-US" dirty="0"/>
          </a:p>
        </p:txBody>
      </p:sp>
    </p:spTree>
    <p:extLst>
      <p:ext uri="{BB962C8B-B14F-4D97-AF65-F5344CB8AC3E}">
        <p14:creationId xmlns:p14="http://schemas.microsoft.com/office/powerpoint/2010/main" val="396354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Improvement</a:t>
            </a:r>
            <a:endParaRPr lang="en-US" dirty="0"/>
          </a:p>
        </p:txBody>
      </p:sp>
      <p:sp>
        <p:nvSpPr>
          <p:cNvPr id="4" name="Text Placeholder 3"/>
          <p:cNvSpPr>
            <a:spLocks noGrp="1"/>
          </p:cNvSpPr>
          <p:nvPr>
            <p:ph type="body" sz="quarter" idx="13"/>
          </p:nvPr>
        </p:nvSpPr>
        <p:spPr>
          <a:xfrm>
            <a:off x="1676400" y="1714500"/>
            <a:ext cx="8839200" cy="4686300"/>
          </a:xfrm>
        </p:spPr>
        <p:txBody>
          <a:bodyPr/>
          <a:lstStyle/>
          <a:p>
            <a:r>
              <a:rPr lang="en-US" dirty="0"/>
              <a:t>North Dakota is in the bottom tier of peer states and below the national average for EPSDT screening and participation. </a:t>
            </a:r>
            <a:endParaRPr lang="en-US" dirty="0" smtClean="0"/>
          </a:p>
          <a:p>
            <a:r>
              <a:rPr lang="en-US" dirty="0" smtClean="0"/>
              <a:t>Expenditures </a:t>
            </a:r>
            <a:r>
              <a:rPr lang="en-US" dirty="0"/>
              <a:t>for Institutional </a:t>
            </a:r>
            <a:r>
              <a:rPr lang="en-US" dirty="0" smtClean="0"/>
              <a:t>and </a:t>
            </a:r>
            <a:r>
              <a:rPr lang="en-US" dirty="0"/>
              <a:t>Congregate Care</a:t>
            </a:r>
          </a:p>
          <a:p>
            <a:pPr lvl="1"/>
            <a:r>
              <a:rPr lang="en-US" dirty="0" smtClean="0"/>
              <a:t>2019 ranked 1</a:t>
            </a:r>
            <a:r>
              <a:rPr lang="en-US" baseline="30000" dirty="0" smtClean="0"/>
              <a:t>st</a:t>
            </a:r>
            <a:r>
              <a:rPr lang="en-US" dirty="0" smtClean="0"/>
              <a:t> in LTSS spending, BUT ranked 43</a:t>
            </a:r>
            <a:r>
              <a:rPr lang="en-US" baseline="30000" dirty="0" smtClean="0"/>
              <a:t>rd</a:t>
            </a:r>
            <a:r>
              <a:rPr lang="en-US" dirty="0" smtClean="0"/>
              <a:t> in spending on HCBS</a:t>
            </a:r>
          </a:p>
          <a:p>
            <a:pPr lvl="1"/>
            <a:r>
              <a:rPr lang="en-US" dirty="0"/>
              <a:t>North Dakota’s per person spend for ICF/IIDs is higher than that of many peer states as well as the U.S. </a:t>
            </a:r>
            <a:r>
              <a:rPr lang="en-US" dirty="0" smtClean="0"/>
              <a:t>average</a:t>
            </a:r>
          </a:p>
          <a:p>
            <a:pPr lvl="1"/>
            <a:r>
              <a:rPr lang="en-US" dirty="0" smtClean="0"/>
              <a:t>DBH </a:t>
            </a:r>
            <a:r>
              <a:rPr lang="en-US" dirty="0"/>
              <a:t>spends a greater percentage of its budget on institutional and other 24-hour care than on ambulatory community-based services</a:t>
            </a:r>
            <a:r>
              <a:rPr lang="en-US" dirty="0" smtClean="0"/>
              <a:t>.</a:t>
            </a:r>
          </a:p>
          <a:p>
            <a:pPr lvl="2"/>
            <a:r>
              <a:rPr lang="en-US" dirty="0" smtClean="0"/>
              <a:t>Use of </a:t>
            </a:r>
            <a:r>
              <a:rPr lang="en-US" dirty="0"/>
              <a:t>state psychiatric hospital beds at a proportionately higher rate than other states across the </a:t>
            </a:r>
            <a:r>
              <a:rPr lang="en-US" dirty="0" smtClean="0"/>
              <a:t>country; also higher readmission rates</a:t>
            </a:r>
            <a:endParaRPr lang="en-US" dirty="0"/>
          </a:p>
          <a:p>
            <a:r>
              <a:rPr lang="en-US" dirty="0" smtClean="0"/>
              <a:t>Satisfaction with BH services are below the national average</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13</a:t>
            </a:fld>
            <a:endParaRPr lang="en-US" dirty="0"/>
          </a:p>
        </p:txBody>
      </p:sp>
    </p:spTree>
    <p:extLst>
      <p:ext uri="{BB962C8B-B14F-4D97-AF65-F5344CB8AC3E}">
        <p14:creationId xmlns:p14="http://schemas.microsoft.com/office/powerpoint/2010/main" val="198041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Care</a:t>
            </a:r>
            <a:endParaRPr lang="en-US" dirty="0"/>
          </a:p>
        </p:txBody>
      </p:sp>
      <p:sp>
        <p:nvSpPr>
          <p:cNvPr id="4" name="Text Placeholder 3"/>
          <p:cNvSpPr>
            <a:spLocks noGrp="1"/>
          </p:cNvSpPr>
          <p:nvPr>
            <p:ph type="body" sz="quarter" idx="13"/>
          </p:nvPr>
        </p:nvSpPr>
        <p:spPr>
          <a:xfrm>
            <a:off x="1676400" y="1295400"/>
            <a:ext cx="8839200" cy="4419600"/>
          </a:xfrm>
        </p:spPr>
        <p:txBody>
          <a:bodyPr>
            <a:normAutofit fontScale="92500" lnSpcReduction="10000"/>
          </a:bodyPr>
          <a:lstStyle/>
          <a:p>
            <a:r>
              <a:rPr lang="en-US" dirty="0"/>
              <a:t>M</a:t>
            </a:r>
            <a:r>
              <a:rPr lang="en-US" dirty="0" smtClean="0"/>
              <a:t>ost </a:t>
            </a:r>
            <a:r>
              <a:rPr lang="en-US" dirty="0"/>
              <a:t>often identified by stakeholders include:</a:t>
            </a:r>
          </a:p>
          <a:p>
            <a:pPr lvl="1"/>
            <a:r>
              <a:rPr lang="en-US" dirty="0"/>
              <a:t>Inadequate staffing in community-based settings</a:t>
            </a:r>
          </a:p>
          <a:p>
            <a:pPr lvl="1"/>
            <a:r>
              <a:rPr lang="en-US" dirty="0"/>
              <a:t>Inadequate support services and treatment options at all levels of care that are appropriate to people’s needs including crisis services, supported employment/education and other community-based services</a:t>
            </a:r>
          </a:p>
          <a:p>
            <a:pPr lvl="1"/>
            <a:r>
              <a:rPr lang="en-US" dirty="0"/>
              <a:t>Lack of services/supports in rural/frontier parts of the state</a:t>
            </a:r>
          </a:p>
          <a:p>
            <a:pPr lvl="1"/>
            <a:r>
              <a:rPr lang="en-US" dirty="0"/>
              <a:t>Lack of </a:t>
            </a:r>
            <a:r>
              <a:rPr lang="en-US" dirty="0" smtClean="0"/>
              <a:t>transportation</a:t>
            </a:r>
          </a:p>
          <a:p>
            <a:r>
              <a:rPr lang="en-US" dirty="0" smtClean="0"/>
              <a:t>Reportedly services for children result in C/Y with lower needs in high end placements and the lack of options for C/Y with complex needs </a:t>
            </a:r>
            <a:endParaRPr lang="en-US" dirty="0"/>
          </a:p>
          <a:p>
            <a:r>
              <a:rPr lang="en-US" dirty="0"/>
              <a:t>Lack of Adequate Crisis Response Services and Acute Psychiatric Inpatient </a:t>
            </a:r>
            <a:r>
              <a:rPr lang="en-US" dirty="0" smtClean="0"/>
              <a:t>Treatment</a:t>
            </a:r>
          </a:p>
          <a:p>
            <a:r>
              <a:rPr lang="en-US" dirty="0" smtClean="0"/>
              <a:t>Inadequate Services for People with Brain Injuries </a:t>
            </a:r>
          </a:p>
          <a:p>
            <a:r>
              <a:rPr lang="en-US" dirty="0" smtClean="0"/>
              <a:t>Inadequate Services for People with Autism Spectrum Disorder</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14</a:t>
            </a:fld>
            <a:endParaRPr lang="en-US" dirty="0"/>
          </a:p>
        </p:txBody>
      </p:sp>
    </p:spTree>
    <p:extLst>
      <p:ext uri="{BB962C8B-B14F-4D97-AF65-F5344CB8AC3E}">
        <p14:creationId xmlns:p14="http://schemas.microsoft.com/office/powerpoint/2010/main" val="422619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Care continued</a:t>
            </a:r>
            <a:endParaRPr lang="en-US" dirty="0"/>
          </a:p>
        </p:txBody>
      </p:sp>
      <p:sp>
        <p:nvSpPr>
          <p:cNvPr id="4" name="Text Placeholder 3"/>
          <p:cNvSpPr>
            <a:spLocks noGrp="1"/>
          </p:cNvSpPr>
          <p:nvPr>
            <p:ph type="body" sz="quarter" idx="13"/>
          </p:nvPr>
        </p:nvSpPr>
        <p:spPr/>
        <p:txBody>
          <a:bodyPr/>
          <a:lstStyle/>
          <a:p>
            <a:r>
              <a:rPr lang="en-US" dirty="0" smtClean="0"/>
              <a:t>Disparities in use of SUD Vouchers across HSCs (1.1% - 42.1%)</a:t>
            </a:r>
          </a:p>
          <a:p>
            <a:r>
              <a:rPr lang="en-US" dirty="0" smtClean="0"/>
              <a:t>Lack of Affordable. Accessible Housing</a:t>
            </a:r>
          </a:p>
          <a:p>
            <a:r>
              <a:rPr lang="en-US" dirty="0" smtClean="0"/>
              <a:t>Insufficient Promotion of Supported Employment</a:t>
            </a:r>
          </a:p>
          <a:p>
            <a:r>
              <a:rPr lang="en-US" dirty="0" smtClean="0"/>
              <a:t>Lack of Transportation</a:t>
            </a:r>
          </a:p>
          <a:p>
            <a:pPr lvl="1"/>
            <a:r>
              <a:rPr lang="en-US" dirty="0"/>
              <a:t>DOT’s findings indicated that mobility was a top issue for most people with disabilities and that it often determines the extent to which they can participate in the community and retain employment. DOT indicated they found no clear geographic pattern that emerged in the analysis of transit as it relates to people with disabilities. North Dakota Department of Transportation (</a:t>
            </a:r>
            <a:r>
              <a:rPr lang="en-US" dirty="0" err="1"/>
              <a:t>n.d.</a:t>
            </a:r>
            <a:r>
              <a:rPr lang="en-US" dirty="0"/>
              <a:t>) </a:t>
            </a:r>
            <a:r>
              <a:rPr lang="en-US" u="sng" dirty="0">
                <a:hlinkClick r:id="rId2"/>
              </a:rPr>
              <a:t>Statewide public and active transportation plan</a:t>
            </a:r>
            <a:r>
              <a:rPr lang="en-US" dirty="0"/>
              <a:t>. Retrieved November 30, 2022.</a:t>
            </a:r>
          </a:p>
          <a:p>
            <a:pPr lvl="1"/>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15</a:t>
            </a:fld>
            <a:endParaRPr lang="en-US" dirty="0"/>
          </a:p>
        </p:txBody>
      </p:sp>
    </p:spTree>
    <p:extLst>
      <p:ext uri="{BB962C8B-B14F-4D97-AF65-F5344CB8AC3E}">
        <p14:creationId xmlns:p14="http://schemas.microsoft.com/office/powerpoint/2010/main" val="234527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Challenges</a:t>
            </a:r>
            <a:endParaRPr lang="en-US" dirty="0"/>
          </a:p>
        </p:txBody>
      </p:sp>
      <p:sp>
        <p:nvSpPr>
          <p:cNvPr id="4" name="Text Placeholder 3"/>
          <p:cNvSpPr>
            <a:spLocks noGrp="1"/>
          </p:cNvSpPr>
          <p:nvPr>
            <p:ph type="body" sz="quarter" idx="13"/>
          </p:nvPr>
        </p:nvSpPr>
        <p:spPr>
          <a:xfrm>
            <a:off x="1676400" y="1371600"/>
            <a:ext cx="8839200" cy="4343400"/>
          </a:xfrm>
        </p:spPr>
        <p:txBody>
          <a:bodyPr/>
          <a:lstStyle/>
          <a:p>
            <a:r>
              <a:rPr lang="en-US" dirty="0" smtClean="0"/>
              <a:t>Stakeholders </a:t>
            </a:r>
            <a:r>
              <a:rPr lang="en-US" dirty="0"/>
              <a:t>most often </a:t>
            </a:r>
            <a:r>
              <a:rPr lang="en-US" dirty="0" smtClean="0"/>
              <a:t>identified:</a:t>
            </a:r>
            <a:endParaRPr lang="en-US" dirty="0"/>
          </a:p>
          <a:p>
            <a:pPr lvl="1"/>
            <a:r>
              <a:rPr lang="en-US" dirty="0" smtClean="0"/>
              <a:t>Inadequate </a:t>
            </a:r>
            <a:r>
              <a:rPr lang="en-US" dirty="0"/>
              <a:t>staffing in community-based service settings</a:t>
            </a:r>
          </a:p>
          <a:p>
            <a:pPr lvl="1"/>
            <a:r>
              <a:rPr lang="en-US" dirty="0" smtClean="0"/>
              <a:t>Inadequate </a:t>
            </a:r>
            <a:r>
              <a:rPr lang="en-US" dirty="0"/>
              <a:t>crisis response services, particularly for children and youth, and for adults across the state (not just in urban areas)</a:t>
            </a:r>
          </a:p>
          <a:p>
            <a:pPr lvl="1"/>
            <a:r>
              <a:rPr lang="en-US" dirty="0"/>
              <a:t>P</a:t>
            </a:r>
            <a:r>
              <a:rPr lang="en-US" dirty="0" smtClean="0"/>
              <a:t>roviders need training to </a:t>
            </a:r>
            <a:r>
              <a:rPr lang="en-US" dirty="0"/>
              <a:t>care for persons with higher levels of need</a:t>
            </a:r>
          </a:p>
          <a:p>
            <a:r>
              <a:rPr lang="en-US" dirty="0" smtClean="0"/>
              <a:t>North Dakota shares in the national workforce crisis</a:t>
            </a:r>
          </a:p>
          <a:p>
            <a:pPr lvl="1"/>
            <a:r>
              <a:rPr lang="en-US" dirty="0" smtClean="0"/>
              <a:t>DSP shortage for people with I/DD</a:t>
            </a:r>
          </a:p>
          <a:p>
            <a:pPr lvl="1"/>
            <a:r>
              <a:rPr lang="en-US" dirty="0" smtClean="0"/>
              <a:t>MFP and DBH is contracting with HSRI to address</a:t>
            </a:r>
          </a:p>
          <a:p>
            <a:r>
              <a:rPr lang="en-US" dirty="0" smtClean="0"/>
              <a:t>Funding Shortfalls in anticipation of implementing the 1915(i) </a:t>
            </a:r>
          </a:p>
          <a:p>
            <a:r>
              <a:rPr lang="en-US" dirty="0" smtClean="0"/>
              <a:t>Appears to be little follow-through with study recommendations</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16</a:t>
            </a:fld>
            <a:endParaRPr lang="en-US" dirty="0"/>
          </a:p>
        </p:txBody>
      </p:sp>
    </p:spTree>
    <p:extLst>
      <p:ext uri="{BB962C8B-B14F-4D97-AF65-F5344CB8AC3E}">
        <p14:creationId xmlns:p14="http://schemas.microsoft.com/office/powerpoint/2010/main" val="413344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Challenges continued</a:t>
            </a:r>
            <a:endParaRPr lang="en-US" dirty="0"/>
          </a:p>
        </p:txBody>
      </p:sp>
      <p:sp>
        <p:nvSpPr>
          <p:cNvPr id="4" name="Text Placeholder 3"/>
          <p:cNvSpPr>
            <a:spLocks noGrp="1"/>
          </p:cNvSpPr>
          <p:nvPr>
            <p:ph type="body" sz="quarter" idx="13"/>
          </p:nvPr>
        </p:nvSpPr>
        <p:spPr>
          <a:xfrm>
            <a:off x="1676400" y="1714500"/>
            <a:ext cx="8839200" cy="4610100"/>
          </a:xfrm>
        </p:spPr>
        <p:txBody>
          <a:bodyPr/>
          <a:lstStyle/>
          <a:p>
            <a:r>
              <a:rPr lang="en-US" dirty="0" smtClean="0"/>
              <a:t>Compliance with the Settlement Agreement</a:t>
            </a:r>
          </a:p>
          <a:p>
            <a:pPr lvl="1"/>
            <a:r>
              <a:rPr lang="en-US" dirty="0" smtClean="0"/>
              <a:t>Case management capacity, Person-Centered Planning, Data</a:t>
            </a:r>
          </a:p>
          <a:p>
            <a:r>
              <a:rPr lang="en-US" dirty="0" smtClean="0"/>
              <a:t>Early identification of ASD and disruption in services coverage</a:t>
            </a:r>
          </a:p>
          <a:p>
            <a:r>
              <a:rPr lang="en-US" dirty="0" smtClean="0"/>
              <a:t>Inadequate coverage and services for individuals with ID/DD</a:t>
            </a:r>
          </a:p>
          <a:p>
            <a:pPr lvl="1"/>
            <a:r>
              <a:rPr lang="en-US" dirty="0" smtClean="0"/>
              <a:t>Only 156 </a:t>
            </a:r>
            <a:r>
              <a:rPr lang="en-US" dirty="0"/>
              <a:t>MFP transitions for people with </a:t>
            </a:r>
            <a:r>
              <a:rPr lang="en-US" dirty="0" smtClean="0"/>
              <a:t>ID/DD </a:t>
            </a:r>
            <a:r>
              <a:rPr lang="en-US" dirty="0"/>
              <a:t>between </a:t>
            </a:r>
            <a:r>
              <a:rPr lang="en-US" dirty="0" smtClean="0"/>
              <a:t>2007-2012</a:t>
            </a:r>
            <a:endParaRPr lang="en-US" dirty="0"/>
          </a:p>
          <a:p>
            <a:pPr lvl="1"/>
            <a:r>
              <a:rPr lang="en-US" dirty="0"/>
              <a:t>33% of people with a cognitive disability live in poverty in ND</a:t>
            </a:r>
          </a:p>
          <a:p>
            <a:pPr lvl="1"/>
            <a:r>
              <a:rPr lang="en-US" dirty="0"/>
              <a:t>35% of alleged ADA violations are due to lack of accommodation</a:t>
            </a:r>
          </a:p>
          <a:p>
            <a:pPr lvl="1"/>
            <a:r>
              <a:rPr lang="en-US" dirty="0"/>
              <a:t>Poor educational outcomes for students with IDD</a:t>
            </a:r>
          </a:p>
          <a:p>
            <a:r>
              <a:rPr lang="en-US" dirty="0" smtClean="0"/>
              <a:t>1915(i) implementation</a:t>
            </a:r>
          </a:p>
          <a:p>
            <a:pPr lvl="2"/>
            <a:r>
              <a:rPr lang="en-US" dirty="0" smtClean="0"/>
              <a:t>Low utilization attributed to conflict-free CM and eligibility criteria</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17</a:t>
            </a:fld>
            <a:endParaRPr lang="en-US" dirty="0"/>
          </a:p>
        </p:txBody>
      </p:sp>
    </p:spTree>
    <p:extLst>
      <p:ext uri="{BB962C8B-B14F-4D97-AF65-F5344CB8AC3E}">
        <p14:creationId xmlns:p14="http://schemas.microsoft.com/office/powerpoint/2010/main" val="298659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Challenges continued</a:t>
            </a:r>
            <a:endParaRPr lang="en-US" dirty="0"/>
          </a:p>
        </p:txBody>
      </p:sp>
      <p:sp>
        <p:nvSpPr>
          <p:cNvPr id="4" name="Text Placeholder 3"/>
          <p:cNvSpPr>
            <a:spLocks noGrp="1"/>
          </p:cNvSpPr>
          <p:nvPr>
            <p:ph type="body" sz="quarter" idx="13"/>
          </p:nvPr>
        </p:nvSpPr>
        <p:spPr/>
        <p:txBody>
          <a:bodyPr/>
          <a:lstStyle/>
          <a:p>
            <a:r>
              <a:rPr lang="en-US" dirty="0" smtClean="0"/>
              <a:t>Administrative complexities impact both provider enrollment and people with disabilities participating in services </a:t>
            </a:r>
          </a:p>
          <a:p>
            <a:r>
              <a:rPr lang="en-US" dirty="0" smtClean="0"/>
              <a:t>Disparities in access to services</a:t>
            </a:r>
          </a:p>
          <a:p>
            <a:pPr lvl="1"/>
            <a:r>
              <a:rPr lang="en-US" dirty="0"/>
              <a:t>LGBTQ2S+ youth and adults and Native Americans reported experiencing provider stigma, discrimination, and a lack of culturally sensitive services. </a:t>
            </a:r>
            <a:endParaRPr lang="en-US" dirty="0" smtClean="0"/>
          </a:p>
          <a:p>
            <a:pPr lvl="1"/>
            <a:r>
              <a:rPr lang="en-US" dirty="0"/>
              <a:t>Indigenous populations are overrepresented in HSC service settings, Medicaid data, and in child welfare and criminal justice settings, compared to census </a:t>
            </a:r>
            <a:r>
              <a:rPr lang="en-US" dirty="0" smtClean="0"/>
              <a:t>estimates.</a:t>
            </a:r>
          </a:p>
          <a:p>
            <a:r>
              <a:rPr lang="en-US" dirty="0" smtClean="0"/>
              <a:t>Data does not appear to drive systems change</a:t>
            </a:r>
          </a:p>
          <a:p>
            <a:endParaRPr lang="en-US" dirty="0"/>
          </a:p>
          <a:p>
            <a:pPr lvl="1"/>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18</a:t>
            </a:fld>
            <a:endParaRPr lang="en-US" dirty="0"/>
          </a:p>
        </p:txBody>
      </p:sp>
    </p:spTree>
    <p:extLst>
      <p:ext uri="{BB962C8B-B14F-4D97-AF65-F5344CB8AC3E}">
        <p14:creationId xmlns:p14="http://schemas.microsoft.com/office/powerpoint/2010/main" val="261315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Consider</a:t>
            </a:r>
            <a:endParaRPr lang="en-US" dirty="0"/>
          </a:p>
        </p:txBody>
      </p:sp>
      <p:sp>
        <p:nvSpPr>
          <p:cNvPr id="3" name="Slide Number Placeholder 2"/>
          <p:cNvSpPr>
            <a:spLocks noGrp="1"/>
          </p:cNvSpPr>
          <p:nvPr>
            <p:ph type="sldNum" sz="quarter" idx="4"/>
          </p:nvPr>
        </p:nvSpPr>
        <p:spPr/>
        <p:txBody>
          <a:bodyPr/>
          <a:lstStyle/>
          <a:p>
            <a:fld id="{B31B09A4-47ED-9E4B-A9DC-669DB755F4F1}" type="slidenum">
              <a:rPr lang="en-US" smtClean="0"/>
              <a:pPr/>
              <a:t>19</a:t>
            </a:fld>
            <a:endParaRPr lang="en-US" dirty="0"/>
          </a:p>
        </p:txBody>
      </p:sp>
    </p:spTree>
    <p:extLst>
      <p:ext uri="{BB962C8B-B14F-4D97-AF65-F5344CB8AC3E}">
        <p14:creationId xmlns:p14="http://schemas.microsoft.com/office/powerpoint/2010/main" val="6659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9829800" cy="990600"/>
          </a:xfrm>
        </p:spPr>
        <p:txBody>
          <a:bodyPr/>
          <a:lstStyle/>
          <a:p>
            <a:r>
              <a:rPr lang="en-US" dirty="0" smtClean="0"/>
              <a:t>A G E N D A</a:t>
            </a:r>
            <a:endParaRPr lang="en-US" dirty="0"/>
          </a:p>
        </p:txBody>
      </p:sp>
      <p:sp>
        <p:nvSpPr>
          <p:cNvPr id="4" name="Text Placeholder 3"/>
          <p:cNvSpPr>
            <a:spLocks noGrp="1"/>
          </p:cNvSpPr>
          <p:nvPr>
            <p:ph type="body" sz="quarter" idx="13"/>
          </p:nvPr>
        </p:nvSpPr>
        <p:spPr/>
        <p:txBody>
          <a:bodyPr>
            <a:normAutofit/>
          </a:bodyPr>
          <a:lstStyle/>
          <a:p>
            <a:r>
              <a:rPr lang="en-US" sz="2400" dirty="0" smtClean="0"/>
              <a:t>Introductions and Background</a:t>
            </a:r>
          </a:p>
          <a:p>
            <a:endParaRPr lang="en-US" sz="2400" dirty="0"/>
          </a:p>
          <a:p>
            <a:r>
              <a:rPr lang="en-US" sz="2400" dirty="0" smtClean="0"/>
              <a:t>Review of Methodology</a:t>
            </a:r>
          </a:p>
          <a:p>
            <a:endParaRPr lang="en-US" sz="2400" dirty="0"/>
          </a:p>
          <a:p>
            <a:r>
              <a:rPr lang="en-US" sz="2400" dirty="0" smtClean="0"/>
              <a:t>Findings</a:t>
            </a:r>
          </a:p>
          <a:p>
            <a:endParaRPr lang="en-US" sz="2400" dirty="0"/>
          </a:p>
          <a:p>
            <a:r>
              <a:rPr lang="en-US" sz="2400" dirty="0" smtClean="0"/>
              <a:t>Recommendations to Consider</a:t>
            </a:r>
            <a:endParaRPr lang="en-US" sz="2400"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2</a:t>
            </a:fld>
            <a:endParaRPr lang="en-US" dirty="0"/>
          </a:p>
        </p:txBody>
      </p:sp>
    </p:spTree>
    <p:extLst>
      <p:ext uri="{BB962C8B-B14F-4D97-AF65-F5344CB8AC3E}">
        <p14:creationId xmlns:p14="http://schemas.microsoft.com/office/powerpoint/2010/main" val="339016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Text Placeholder 3"/>
          <p:cNvSpPr>
            <a:spLocks noGrp="1"/>
          </p:cNvSpPr>
          <p:nvPr>
            <p:ph type="body" sz="quarter" idx="13"/>
          </p:nvPr>
        </p:nvSpPr>
        <p:spPr>
          <a:xfrm>
            <a:off x="1676400" y="1219200"/>
            <a:ext cx="8839200" cy="4941442"/>
          </a:xfrm>
        </p:spPr>
        <p:txBody>
          <a:bodyPr/>
          <a:lstStyle/>
          <a:p>
            <a:r>
              <a:rPr lang="en-US" dirty="0" smtClean="0"/>
              <a:t>Top 3 Stakeholder recommendations:</a:t>
            </a:r>
          </a:p>
          <a:p>
            <a:pPr lvl="1"/>
            <a:r>
              <a:rPr lang="en-US" dirty="0"/>
              <a:t>Secure more state and/or federal funding.</a:t>
            </a:r>
          </a:p>
          <a:p>
            <a:pPr lvl="1"/>
            <a:r>
              <a:rPr lang="en-US" dirty="0"/>
              <a:t>Provide a more comprehensive array of community-based treatment, therapeutic services, and supportive services that are appropriate to levels of care needed.</a:t>
            </a:r>
          </a:p>
          <a:p>
            <a:pPr lvl="1"/>
            <a:r>
              <a:rPr lang="en-US" dirty="0"/>
              <a:t>Provide more opportunities for stakeholders to participate in/contribute to systems change.</a:t>
            </a:r>
          </a:p>
          <a:p>
            <a:r>
              <a:rPr lang="en-US" dirty="0" smtClean="0"/>
              <a:t>TAC Recommendations </a:t>
            </a:r>
          </a:p>
          <a:p>
            <a:pPr lvl="1"/>
            <a:r>
              <a:rPr lang="en-US" dirty="0" smtClean="0"/>
              <a:t>Assure access </a:t>
            </a:r>
            <a:r>
              <a:rPr lang="en-US" dirty="0"/>
              <a:t>to Community-Based Services and Supports</a:t>
            </a:r>
          </a:p>
          <a:p>
            <a:pPr lvl="1"/>
            <a:r>
              <a:rPr lang="en-US" dirty="0"/>
              <a:t>Increase access to integrated housing and community-based </a:t>
            </a:r>
            <a:r>
              <a:rPr lang="en-US" dirty="0" smtClean="0"/>
              <a:t>services thru new and re-purposed funding</a:t>
            </a:r>
          </a:p>
          <a:p>
            <a:pPr lvl="1"/>
            <a:r>
              <a:rPr lang="en-US" dirty="0"/>
              <a:t>Address systemic challenges and eliminate barriers to services </a:t>
            </a:r>
            <a:endParaRPr lang="en-US" b="1" dirty="0"/>
          </a:p>
          <a:p>
            <a:pPr lvl="1"/>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20</a:t>
            </a:fld>
            <a:endParaRPr lang="en-US" dirty="0"/>
          </a:p>
        </p:txBody>
      </p:sp>
    </p:spTree>
    <p:extLst>
      <p:ext uri="{BB962C8B-B14F-4D97-AF65-F5344CB8AC3E}">
        <p14:creationId xmlns:p14="http://schemas.microsoft.com/office/powerpoint/2010/main" val="337402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Recs – Assuring Access</a:t>
            </a:r>
            <a:endParaRPr lang="en-US" dirty="0"/>
          </a:p>
        </p:txBody>
      </p:sp>
      <p:sp>
        <p:nvSpPr>
          <p:cNvPr id="4" name="Text Placeholder 3"/>
          <p:cNvSpPr>
            <a:spLocks noGrp="1"/>
          </p:cNvSpPr>
          <p:nvPr>
            <p:ph type="body" sz="quarter" idx="13"/>
          </p:nvPr>
        </p:nvSpPr>
        <p:spPr>
          <a:xfrm>
            <a:off x="1676400" y="1219200"/>
            <a:ext cx="8839200" cy="4495800"/>
          </a:xfrm>
        </p:spPr>
        <p:txBody>
          <a:bodyPr/>
          <a:lstStyle/>
          <a:p>
            <a:r>
              <a:rPr lang="en-US" dirty="0" smtClean="0"/>
              <a:t>Build on success from MFP and the Settlement Agreement</a:t>
            </a:r>
          </a:p>
          <a:p>
            <a:r>
              <a:rPr lang="en-US" dirty="0" smtClean="0"/>
              <a:t>Increase use of evidence-based and promising practices</a:t>
            </a:r>
          </a:p>
          <a:p>
            <a:pPr lvl="1"/>
            <a:r>
              <a:rPr lang="en-US" dirty="0" smtClean="0"/>
              <a:t>For rural communities and Tribal communities</a:t>
            </a:r>
          </a:p>
          <a:p>
            <a:pPr lvl="1"/>
            <a:r>
              <a:rPr lang="en-US" dirty="0" smtClean="0"/>
              <a:t>CCBHCs</a:t>
            </a:r>
          </a:p>
          <a:p>
            <a:pPr lvl="1"/>
            <a:r>
              <a:rPr lang="en-US" dirty="0" smtClean="0"/>
              <a:t>Target funding for data driven approaches</a:t>
            </a:r>
          </a:p>
          <a:p>
            <a:r>
              <a:rPr lang="en-US" dirty="0" smtClean="0"/>
              <a:t>Eliminate gaps in services </a:t>
            </a:r>
          </a:p>
          <a:p>
            <a:pPr lvl="1"/>
            <a:r>
              <a:rPr lang="en-US" dirty="0"/>
              <a:t>C</a:t>
            </a:r>
            <a:r>
              <a:rPr lang="en-US" dirty="0" smtClean="0"/>
              <a:t>onsolidating </a:t>
            </a:r>
            <a:r>
              <a:rPr lang="en-US" dirty="0"/>
              <a:t>Home and Community Based Services (HCBS) waivers that exclusively serve children into a cross-disability children’s waiver and modernizing Level of Care criteria, both recommendations from the Alvarez and </a:t>
            </a:r>
            <a:r>
              <a:rPr lang="en-US" dirty="0" err="1"/>
              <a:t>Marsal</a:t>
            </a:r>
            <a:r>
              <a:rPr lang="en-US" dirty="0"/>
              <a:t> </a:t>
            </a:r>
            <a:r>
              <a:rPr lang="en-US" dirty="0" smtClean="0"/>
              <a:t>study</a:t>
            </a:r>
          </a:p>
          <a:p>
            <a:r>
              <a:rPr lang="en-US" dirty="0" smtClean="0"/>
              <a:t>Enhance providers’ capacities to serve people with complex needs</a:t>
            </a:r>
          </a:p>
          <a:p>
            <a:pPr lvl="1"/>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21</a:t>
            </a:fld>
            <a:endParaRPr lang="en-US" dirty="0"/>
          </a:p>
        </p:txBody>
      </p:sp>
    </p:spTree>
    <p:extLst>
      <p:ext uri="{BB962C8B-B14F-4D97-AF65-F5344CB8AC3E}">
        <p14:creationId xmlns:p14="http://schemas.microsoft.com/office/powerpoint/2010/main" val="416738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continued</a:t>
            </a:r>
            <a:endParaRPr lang="en-US" dirty="0"/>
          </a:p>
        </p:txBody>
      </p:sp>
      <p:sp>
        <p:nvSpPr>
          <p:cNvPr id="4" name="Text Placeholder 3"/>
          <p:cNvSpPr>
            <a:spLocks noGrp="1"/>
          </p:cNvSpPr>
          <p:nvPr>
            <p:ph type="body" sz="quarter" idx="13"/>
          </p:nvPr>
        </p:nvSpPr>
        <p:spPr/>
        <p:txBody>
          <a:bodyPr/>
          <a:lstStyle/>
          <a:p>
            <a:r>
              <a:rPr lang="en-US" dirty="0" smtClean="0"/>
              <a:t>Increase Access to Affordable Housing</a:t>
            </a:r>
          </a:p>
          <a:p>
            <a:r>
              <a:rPr lang="en-US" dirty="0"/>
              <a:t>Increase Competitive, Integrated Employment Opportunities </a:t>
            </a:r>
          </a:p>
          <a:p>
            <a:endParaRPr lang="en-US" dirty="0" smtClean="0"/>
          </a:p>
          <a:p>
            <a:pPr marL="0" indent="0">
              <a:buNone/>
            </a:pPr>
            <a:r>
              <a:rPr lang="en-US" b="1" dirty="0"/>
              <a:t>Increase access to integrated housing and community-based </a:t>
            </a:r>
            <a:r>
              <a:rPr lang="en-US" b="1" dirty="0" smtClean="0"/>
              <a:t>services</a:t>
            </a:r>
          </a:p>
          <a:p>
            <a:r>
              <a:rPr lang="en-US" dirty="0" smtClean="0"/>
              <a:t>Reduce reliance on institutional settings</a:t>
            </a:r>
          </a:p>
          <a:p>
            <a:pPr lvl="1"/>
            <a:r>
              <a:rPr lang="en-US" dirty="0" smtClean="0"/>
              <a:t>Alleviate the acute care demand on the State Hospital</a:t>
            </a:r>
          </a:p>
          <a:p>
            <a:pPr lvl="1"/>
            <a:r>
              <a:rPr lang="en-US" dirty="0" smtClean="0"/>
              <a:t>Increase support for in-home approaches</a:t>
            </a:r>
          </a:p>
          <a:p>
            <a:pPr lvl="1"/>
            <a:endParaRPr lang="en-US" dirty="0"/>
          </a:p>
          <a:p>
            <a:pPr lvl="1"/>
            <a:endParaRPr lang="en-US" dirty="0"/>
          </a:p>
          <a:p>
            <a:pPr marL="0" indent="0">
              <a:buNone/>
            </a:pP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22</a:t>
            </a:fld>
            <a:endParaRPr lang="en-US" dirty="0"/>
          </a:p>
        </p:txBody>
      </p:sp>
    </p:spTree>
    <p:extLst>
      <p:ext uri="{BB962C8B-B14F-4D97-AF65-F5344CB8AC3E}">
        <p14:creationId xmlns:p14="http://schemas.microsoft.com/office/powerpoint/2010/main" val="17195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Text Placeholder 3"/>
          <p:cNvSpPr>
            <a:spLocks noGrp="1"/>
          </p:cNvSpPr>
          <p:nvPr>
            <p:ph type="body" sz="quarter" idx="13"/>
          </p:nvPr>
        </p:nvSpPr>
        <p:spPr/>
        <p:txBody>
          <a:bodyPr/>
          <a:lstStyle/>
          <a:p>
            <a:pPr marL="0" indent="0">
              <a:buNone/>
            </a:pPr>
            <a:r>
              <a:rPr lang="en-US" b="1" dirty="0"/>
              <a:t>Address systemic challenges </a:t>
            </a:r>
            <a:r>
              <a:rPr lang="en-US" b="1" dirty="0" smtClean="0"/>
              <a:t>and </a:t>
            </a:r>
            <a:r>
              <a:rPr lang="en-US" b="1" dirty="0"/>
              <a:t>eliminate barriers to accessing </a:t>
            </a:r>
            <a:r>
              <a:rPr lang="en-US" b="1" dirty="0" smtClean="0"/>
              <a:t>services</a:t>
            </a:r>
          </a:p>
          <a:p>
            <a:r>
              <a:rPr lang="en-US" dirty="0" smtClean="0"/>
              <a:t>Elevate the voices of service recipients</a:t>
            </a:r>
          </a:p>
          <a:p>
            <a:r>
              <a:rPr lang="en-US" dirty="0" smtClean="0"/>
              <a:t>Address workforce shortages</a:t>
            </a:r>
          </a:p>
          <a:p>
            <a:r>
              <a:rPr lang="en-US" dirty="0" smtClean="0"/>
              <a:t>Simplify administrative complexities for providers and service recipients</a:t>
            </a:r>
          </a:p>
          <a:p>
            <a:r>
              <a:rPr lang="en-US" dirty="0" smtClean="0"/>
              <a:t>Use data for Evaluation and </a:t>
            </a:r>
            <a:r>
              <a:rPr lang="en-US" smtClean="0"/>
              <a:t>Quality Improvement </a:t>
            </a:r>
            <a:endParaRPr lang="en-US" dirty="0"/>
          </a:p>
          <a:p>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23</a:t>
            </a:fld>
            <a:endParaRPr lang="en-US" dirty="0"/>
          </a:p>
        </p:txBody>
      </p:sp>
    </p:spTree>
    <p:extLst>
      <p:ext uri="{BB962C8B-B14F-4D97-AF65-F5344CB8AC3E}">
        <p14:creationId xmlns:p14="http://schemas.microsoft.com/office/powerpoint/2010/main" val="349604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endParaRPr lang="en-US" dirty="0"/>
          </a:p>
          <a:p>
            <a:pPr algn="ctr"/>
            <a:endParaRPr lang="en-US" dirty="0"/>
          </a:p>
          <a:p>
            <a:pPr algn="ctr"/>
            <a:endParaRPr lang="en-US" dirty="0"/>
          </a:p>
          <a:p>
            <a:pPr algn="ctr"/>
            <a:endParaRPr lang="en-US" dirty="0"/>
          </a:p>
          <a:p>
            <a:pPr marL="0" indent="0" algn="ctr">
              <a:buNone/>
            </a:pPr>
            <a:r>
              <a:rPr lang="en-US" sz="3600" dirty="0">
                <a:latin typeface="Arial Black" panose="020B0A04020102020204" pitchFamily="34" charset="0"/>
              </a:rPr>
              <a:t>Questions and Discussion</a:t>
            </a:r>
          </a:p>
        </p:txBody>
      </p:sp>
      <p:sp>
        <p:nvSpPr>
          <p:cNvPr id="2" name="Slide Number Placeholder 1"/>
          <p:cNvSpPr>
            <a:spLocks noGrp="1"/>
          </p:cNvSpPr>
          <p:nvPr>
            <p:ph type="sldNum" sz="quarter" idx="4"/>
          </p:nvPr>
        </p:nvSpPr>
        <p:spPr/>
        <p:txBody>
          <a:bodyPr/>
          <a:lstStyle/>
          <a:p>
            <a:fld id="{B31B09A4-47ED-9E4B-A9DC-669DB755F4F1}" type="slidenum">
              <a:rPr lang="en-US" smtClean="0"/>
              <a:pPr/>
              <a:t>24</a:t>
            </a:fld>
            <a:endParaRPr lang="en-US" dirty="0"/>
          </a:p>
        </p:txBody>
      </p:sp>
    </p:spTree>
    <p:extLst>
      <p:ext uri="{BB962C8B-B14F-4D97-AF65-F5344CB8AC3E}">
        <p14:creationId xmlns:p14="http://schemas.microsoft.com/office/powerpoint/2010/main" val="411775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and Background</a:t>
            </a:r>
            <a:endParaRPr lang="en-US" dirty="0"/>
          </a:p>
        </p:txBody>
      </p:sp>
      <p:sp>
        <p:nvSpPr>
          <p:cNvPr id="4" name="Text Placeholder 3"/>
          <p:cNvSpPr>
            <a:spLocks noGrp="1"/>
          </p:cNvSpPr>
          <p:nvPr>
            <p:ph type="body" sz="quarter" idx="13"/>
          </p:nvPr>
        </p:nvSpPr>
        <p:spPr>
          <a:xfrm>
            <a:off x="1676400" y="1295400"/>
            <a:ext cx="8839200" cy="4648200"/>
          </a:xfrm>
        </p:spPr>
        <p:txBody>
          <a:bodyPr>
            <a:normAutofit/>
          </a:bodyPr>
          <a:lstStyle/>
          <a:p>
            <a:r>
              <a:rPr lang="en-US" sz="2400" dirty="0" smtClean="0"/>
              <a:t>Project Consultants</a:t>
            </a:r>
          </a:p>
          <a:p>
            <a:pPr lvl="1"/>
            <a:r>
              <a:rPr lang="en-US" sz="2400" dirty="0" smtClean="0"/>
              <a:t>Hugh Eley</a:t>
            </a:r>
          </a:p>
          <a:p>
            <a:pPr lvl="1"/>
            <a:r>
              <a:rPr lang="en-US" sz="2400" dirty="0" smtClean="0"/>
              <a:t>Sherry Lerch</a:t>
            </a:r>
          </a:p>
          <a:p>
            <a:r>
              <a:rPr lang="en-US" sz="2400" dirty="0" smtClean="0"/>
              <a:t>Technical Assistance Collaborative, Inc.</a:t>
            </a:r>
          </a:p>
          <a:p>
            <a:endParaRPr lang="en-US" sz="2400" dirty="0"/>
          </a:p>
          <a:p>
            <a:r>
              <a:rPr lang="en-US" sz="2400" dirty="0" smtClean="0"/>
              <a:t>Purpose of the Engagement</a:t>
            </a:r>
          </a:p>
          <a:p>
            <a:pPr lvl="1"/>
            <a:r>
              <a:rPr lang="en-US" dirty="0" smtClean="0"/>
              <a:t>Analysis to generate </a:t>
            </a:r>
            <a:r>
              <a:rPr lang="en-US" dirty="0"/>
              <a:t>updated </a:t>
            </a:r>
            <a:r>
              <a:rPr lang="en-US" dirty="0" smtClean="0"/>
              <a:t>information</a:t>
            </a:r>
          </a:p>
          <a:p>
            <a:pPr lvl="1"/>
            <a:r>
              <a:rPr lang="en-US" dirty="0" smtClean="0"/>
              <a:t>Necessary </a:t>
            </a:r>
            <a:r>
              <a:rPr lang="en-US" dirty="0"/>
              <a:t>for an effectively working plan to support people with disabilities in the most integrated settings appropriate to their needs</a:t>
            </a:r>
            <a:endParaRPr lang="en-US" sz="2400" dirty="0" smtClean="0"/>
          </a:p>
          <a:p>
            <a:endParaRPr lang="en-US" sz="2400"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3</a:t>
            </a:fld>
            <a:endParaRPr lang="en-US" dirty="0"/>
          </a:p>
        </p:txBody>
      </p:sp>
    </p:spTree>
    <p:extLst>
      <p:ext uri="{BB962C8B-B14F-4D97-AF65-F5344CB8AC3E}">
        <p14:creationId xmlns:p14="http://schemas.microsoft.com/office/powerpoint/2010/main" val="420455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9829800" cy="685800"/>
          </a:xfrm>
        </p:spPr>
        <p:txBody>
          <a:bodyPr/>
          <a:lstStyle/>
          <a:p>
            <a:r>
              <a:rPr lang="en-US" dirty="0" smtClean="0"/>
              <a:t>Review of Methodology</a:t>
            </a:r>
            <a:endParaRPr lang="en-US" dirty="0"/>
          </a:p>
        </p:txBody>
      </p:sp>
      <p:sp>
        <p:nvSpPr>
          <p:cNvPr id="4" name="Text Placeholder 3"/>
          <p:cNvSpPr>
            <a:spLocks noGrp="1"/>
          </p:cNvSpPr>
          <p:nvPr>
            <p:ph type="body" sz="quarter" idx="13"/>
          </p:nvPr>
        </p:nvSpPr>
        <p:spPr/>
        <p:txBody>
          <a:bodyPr/>
          <a:lstStyle/>
          <a:p>
            <a:r>
              <a:rPr lang="en-US" dirty="0" smtClean="0"/>
              <a:t>TAC collected </a:t>
            </a:r>
            <a:r>
              <a:rPr lang="en-US" dirty="0"/>
              <a:t>and </a:t>
            </a:r>
            <a:r>
              <a:rPr lang="en-US" dirty="0" smtClean="0"/>
              <a:t>synthesized </a:t>
            </a:r>
            <a:r>
              <a:rPr lang="en-US" dirty="0"/>
              <a:t>both qualitative and quantitative data: </a:t>
            </a:r>
          </a:p>
          <a:p>
            <a:pPr lvl="1"/>
            <a:r>
              <a:rPr lang="en-US" dirty="0"/>
              <a:t>We reviewed numerous key existing data summaries and reports.</a:t>
            </a:r>
          </a:p>
          <a:p>
            <a:pPr lvl="1"/>
            <a:r>
              <a:rPr lang="en-US" dirty="0"/>
              <a:t>We conducted online research.</a:t>
            </a:r>
          </a:p>
          <a:p>
            <a:pPr lvl="1"/>
            <a:r>
              <a:rPr lang="en-US" dirty="0"/>
              <a:t>We conducted key informant interviews and stakeholder listening sessions. </a:t>
            </a:r>
          </a:p>
          <a:p>
            <a:pPr lvl="1"/>
            <a:r>
              <a:rPr lang="en-US" dirty="0"/>
              <a:t>We conducted an online survey to facilitate additional stakeholder input.</a:t>
            </a:r>
          </a:p>
          <a:p>
            <a:pPr lvl="1"/>
            <a:r>
              <a:rPr lang="en-US" dirty="0"/>
              <a:t>We summarized and presented our findings, recommending action steps and potential data sources for subsequent updates and enhancements to North Dakota’s Olmstead Plan.</a:t>
            </a:r>
          </a:p>
          <a:p>
            <a:pPr marL="0" indent="0">
              <a:buNone/>
            </a:pPr>
            <a:endParaRPr lang="en-US" dirty="0" smtClean="0"/>
          </a:p>
        </p:txBody>
      </p:sp>
      <p:sp>
        <p:nvSpPr>
          <p:cNvPr id="5" name="Slide Number Placeholder 4"/>
          <p:cNvSpPr>
            <a:spLocks noGrp="1"/>
          </p:cNvSpPr>
          <p:nvPr>
            <p:ph type="sldNum" sz="quarter" idx="4"/>
          </p:nvPr>
        </p:nvSpPr>
        <p:spPr/>
        <p:txBody>
          <a:bodyPr/>
          <a:lstStyle/>
          <a:p>
            <a:fld id="{B31B09A4-47ED-9E4B-A9DC-669DB755F4F1}" type="slidenum">
              <a:rPr lang="en-US" smtClean="0"/>
              <a:pPr/>
              <a:t>4</a:t>
            </a:fld>
            <a:endParaRPr lang="en-US" dirty="0"/>
          </a:p>
        </p:txBody>
      </p:sp>
    </p:spTree>
    <p:extLst>
      <p:ext uri="{BB962C8B-B14F-4D97-AF65-F5344CB8AC3E}">
        <p14:creationId xmlns:p14="http://schemas.microsoft.com/office/powerpoint/2010/main" val="232969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10363200" cy="685800"/>
          </a:xfrm>
        </p:spPr>
        <p:txBody>
          <a:bodyPr/>
          <a:lstStyle/>
          <a:p>
            <a:r>
              <a:rPr lang="en-US" dirty="0" smtClean="0"/>
              <a:t>Review of Existing Data and Reports</a:t>
            </a:r>
            <a:endParaRPr lang="en-US" dirty="0"/>
          </a:p>
        </p:txBody>
      </p:sp>
      <p:sp>
        <p:nvSpPr>
          <p:cNvPr id="4" name="Text Placeholder 3"/>
          <p:cNvSpPr>
            <a:spLocks noGrp="1"/>
          </p:cNvSpPr>
          <p:nvPr>
            <p:ph type="body" sz="quarter" idx="13"/>
          </p:nvPr>
        </p:nvSpPr>
        <p:spPr>
          <a:xfrm>
            <a:off x="1676400" y="1219200"/>
            <a:ext cx="8839200" cy="4941442"/>
          </a:xfrm>
        </p:spPr>
        <p:txBody>
          <a:bodyPr>
            <a:normAutofit/>
          </a:bodyPr>
          <a:lstStyle/>
          <a:p>
            <a:r>
              <a:rPr lang="en-US" dirty="0" smtClean="0"/>
              <a:t>TAC did not have access to “raw” Medicaid claims or encounters</a:t>
            </a:r>
          </a:p>
          <a:p>
            <a:r>
              <a:rPr lang="en-US" dirty="0" smtClean="0"/>
              <a:t>Quantitative</a:t>
            </a:r>
            <a:r>
              <a:rPr lang="en-US" sz="2400" dirty="0" smtClean="0"/>
              <a:t> </a:t>
            </a:r>
            <a:r>
              <a:rPr lang="en-US" dirty="0" smtClean="0"/>
              <a:t>data </a:t>
            </a:r>
            <a:r>
              <a:rPr lang="en-US" dirty="0"/>
              <a:t>from publicly available reports, including reports from the North Dakota Department of Health and Human Services (HHS) website, the Centers for Medicare and Medicaid Services (CMS) website, the U.S. Substance Abuse and Mental Health Services Administration’s (SAMHSA) Uniform Reporting System, the Residential Information System Project, and other sources relevant to the populations of focus. </a:t>
            </a:r>
            <a:endParaRPr lang="en-US" dirty="0" smtClean="0"/>
          </a:p>
          <a:p>
            <a:r>
              <a:rPr lang="en-US" dirty="0"/>
              <a:t>The Olmstead Commission provided numerous reports and policy, quality, and procedural documents for review. </a:t>
            </a:r>
            <a:endParaRPr lang="en-US" dirty="0" smtClean="0"/>
          </a:p>
          <a:p>
            <a:r>
              <a:rPr lang="en-US" dirty="0"/>
              <a:t>D</a:t>
            </a:r>
            <a:r>
              <a:rPr lang="en-US" dirty="0" smtClean="0"/>
              <a:t>ocuments </a:t>
            </a:r>
            <a:r>
              <a:rPr lang="en-US" dirty="0"/>
              <a:t>and literature found on various agency </a:t>
            </a:r>
            <a:r>
              <a:rPr lang="en-US" dirty="0" smtClean="0"/>
              <a:t>websites</a:t>
            </a:r>
          </a:p>
          <a:p>
            <a:pPr lvl="1"/>
            <a:r>
              <a:rPr lang="en-US" dirty="0"/>
              <a:t>These documents offered details on system indicators and issues being tracked by the programs, and policy and quality issues identified and monitored by leaders in various state agencies. </a:t>
            </a:r>
            <a:endParaRPr lang="en-US" sz="2400" dirty="0" smtClean="0"/>
          </a:p>
          <a:p>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5</a:t>
            </a:fld>
            <a:endParaRPr lang="en-US" dirty="0"/>
          </a:p>
        </p:txBody>
      </p:sp>
    </p:spTree>
    <p:extLst>
      <p:ext uri="{BB962C8B-B14F-4D97-AF65-F5344CB8AC3E}">
        <p14:creationId xmlns:p14="http://schemas.microsoft.com/office/powerpoint/2010/main" val="11997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Informant Interviews/Listening Sessions</a:t>
            </a:r>
            <a:endParaRPr lang="en-US" dirty="0"/>
          </a:p>
        </p:txBody>
      </p:sp>
      <p:sp>
        <p:nvSpPr>
          <p:cNvPr id="4" name="Text Placeholder 3"/>
          <p:cNvSpPr>
            <a:spLocks noGrp="1"/>
          </p:cNvSpPr>
          <p:nvPr>
            <p:ph type="body" sz="quarter" idx="13"/>
          </p:nvPr>
        </p:nvSpPr>
        <p:spPr>
          <a:xfrm>
            <a:off x="1676400" y="1295400"/>
            <a:ext cx="8839200" cy="4648200"/>
          </a:xfrm>
        </p:spPr>
        <p:txBody>
          <a:bodyPr/>
          <a:lstStyle/>
          <a:p>
            <a:r>
              <a:rPr lang="en-US" dirty="0"/>
              <a:t>I</a:t>
            </a:r>
            <a:r>
              <a:rPr lang="en-US" dirty="0" smtClean="0"/>
              <a:t>nterviews </a:t>
            </a:r>
            <a:r>
              <a:rPr lang="en-US" dirty="0"/>
              <a:t>with HHS staff and other recommended </a:t>
            </a:r>
            <a:r>
              <a:rPr lang="en-US" dirty="0" smtClean="0"/>
              <a:t>stakeholders</a:t>
            </a:r>
          </a:p>
          <a:p>
            <a:pPr lvl="1"/>
            <a:r>
              <a:rPr lang="en-US" dirty="0" smtClean="0"/>
              <a:t>Reviewed </a:t>
            </a:r>
            <a:r>
              <a:rPr lang="en-US" dirty="0"/>
              <a:t>the analyses and recommendations made in previously commissioned reports </a:t>
            </a:r>
            <a:endParaRPr lang="en-US" dirty="0" smtClean="0"/>
          </a:p>
          <a:p>
            <a:pPr lvl="1"/>
            <a:r>
              <a:rPr lang="en-US" dirty="0"/>
              <a:t>T</a:t>
            </a:r>
            <a:r>
              <a:rPr lang="en-US" dirty="0" smtClean="0"/>
              <a:t>o </a:t>
            </a:r>
            <a:r>
              <a:rPr lang="en-US" dirty="0"/>
              <a:t>better understand the perspectives of the people who work within those systems, overseeing the delivery of services and supports. </a:t>
            </a:r>
            <a:endParaRPr lang="en-US" dirty="0" smtClean="0"/>
          </a:p>
          <a:p>
            <a:r>
              <a:rPr lang="en-US" dirty="0" smtClean="0"/>
              <a:t>Stakeholder Listening Sessions</a:t>
            </a:r>
          </a:p>
          <a:p>
            <a:pPr lvl="1"/>
            <a:r>
              <a:rPr lang="en-US" dirty="0"/>
              <a:t>Q</a:t>
            </a:r>
            <a:r>
              <a:rPr lang="en-US" dirty="0" smtClean="0"/>
              <a:t>uestions </a:t>
            </a:r>
            <a:r>
              <a:rPr lang="en-US" dirty="0"/>
              <a:t>regarding strengths, gaps, and challenges in the </a:t>
            </a:r>
            <a:r>
              <a:rPr lang="en-US" dirty="0" smtClean="0"/>
              <a:t>system; recommendations for how to improve the system</a:t>
            </a:r>
          </a:p>
          <a:p>
            <a:pPr lvl="1"/>
            <a:r>
              <a:rPr lang="en-US" dirty="0" smtClean="0"/>
              <a:t>72 total participants</a:t>
            </a:r>
          </a:p>
          <a:p>
            <a:pPr lvl="2"/>
            <a:r>
              <a:rPr lang="en-US" dirty="0" smtClean="0"/>
              <a:t>Providers – 28</a:t>
            </a:r>
            <a:r>
              <a:rPr lang="en-US" smtClean="0"/>
              <a:t>, </a:t>
            </a:r>
            <a:r>
              <a:rPr lang="en-US" smtClean="0"/>
              <a:t>People </a:t>
            </a:r>
            <a:r>
              <a:rPr lang="en-US" dirty="0" smtClean="0"/>
              <a:t>w Lived Experience </a:t>
            </a:r>
            <a:r>
              <a:rPr lang="en-US"/>
              <a:t>– 30, Family members – 14, </a:t>
            </a:r>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6</a:t>
            </a:fld>
            <a:endParaRPr lang="en-US" dirty="0"/>
          </a:p>
        </p:txBody>
      </p:sp>
    </p:spTree>
    <p:extLst>
      <p:ext uri="{BB962C8B-B14F-4D97-AF65-F5344CB8AC3E}">
        <p14:creationId xmlns:p14="http://schemas.microsoft.com/office/powerpoint/2010/main" val="71571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Survey</a:t>
            </a:r>
            <a:endParaRPr lang="en-US" dirty="0"/>
          </a:p>
        </p:txBody>
      </p:sp>
      <p:sp>
        <p:nvSpPr>
          <p:cNvPr id="4" name="Text Placeholder 3"/>
          <p:cNvSpPr>
            <a:spLocks noGrp="1"/>
          </p:cNvSpPr>
          <p:nvPr>
            <p:ph type="body" sz="quarter" idx="13"/>
          </p:nvPr>
        </p:nvSpPr>
        <p:spPr>
          <a:xfrm>
            <a:off x="1676400" y="1295400"/>
            <a:ext cx="8839200" cy="4419600"/>
          </a:xfrm>
        </p:spPr>
        <p:txBody>
          <a:bodyPr/>
          <a:lstStyle/>
          <a:p>
            <a:r>
              <a:rPr lang="en-US" dirty="0"/>
              <a:t>TAC also posted the listening session polling questions as an online survey in attempt to garner additional stakeholder input. </a:t>
            </a:r>
            <a:endParaRPr lang="en-US" dirty="0" smtClean="0"/>
          </a:p>
          <a:p>
            <a:r>
              <a:rPr lang="en-US" dirty="0" smtClean="0"/>
              <a:t>80  responses from:</a:t>
            </a:r>
          </a:p>
          <a:p>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9216334"/>
              </p:ext>
            </p:extLst>
          </p:nvPr>
        </p:nvGraphicFramePr>
        <p:xfrm>
          <a:off x="2209800" y="2590801"/>
          <a:ext cx="7315200" cy="3302667"/>
        </p:xfrm>
        <a:graphic>
          <a:graphicData uri="http://schemas.openxmlformats.org/drawingml/2006/table">
            <a:tbl>
              <a:tblPr firstRow="1" firstCol="1" bandRow="1">
                <a:tableStyleId>{5C22544A-7EE6-4342-B048-85BDC9FD1C3A}</a:tableStyleId>
              </a:tblPr>
              <a:tblGrid>
                <a:gridCol w="3282554">
                  <a:extLst>
                    <a:ext uri="{9D8B030D-6E8A-4147-A177-3AD203B41FA5}">
                      <a16:colId xmlns:a16="http://schemas.microsoft.com/office/drawing/2014/main" val="2428996584"/>
                    </a:ext>
                  </a:extLst>
                </a:gridCol>
                <a:gridCol w="2016323">
                  <a:extLst>
                    <a:ext uri="{9D8B030D-6E8A-4147-A177-3AD203B41FA5}">
                      <a16:colId xmlns:a16="http://schemas.microsoft.com/office/drawing/2014/main" val="2878837420"/>
                    </a:ext>
                  </a:extLst>
                </a:gridCol>
                <a:gridCol w="2016323">
                  <a:extLst>
                    <a:ext uri="{9D8B030D-6E8A-4147-A177-3AD203B41FA5}">
                      <a16:colId xmlns:a16="http://schemas.microsoft.com/office/drawing/2014/main" val="2301217122"/>
                    </a:ext>
                  </a:extLst>
                </a:gridCol>
              </a:tblGrid>
              <a:tr h="998065">
                <a:tc>
                  <a:txBody>
                    <a:bodyPr/>
                    <a:lstStyle/>
                    <a:p>
                      <a:pPr marL="0" marR="0">
                        <a:spcBef>
                          <a:spcPts val="0"/>
                        </a:spcBef>
                        <a:spcAft>
                          <a:spcPts val="0"/>
                        </a:spcAft>
                      </a:pPr>
                      <a:r>
                        <a:rPr lang="en-US" sz="1100">
                          <a:effectLst/>
                        </a:rPr>
                        <a:t>Stakeholder Type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b"/>
                </a:tc>
                <a:tc>
                  <a:txBody>
                    <a:bodyPr/>
                    <a:lstStyle/>
                    <a:p>
                      <a:pPr marL="0" marR="0">
                        <a:spcBef>
                          <a:spcPts val="0"/>
                        </a:spcBef>
                        <a:spcAft>
                          <a:spcPts val="0"/>
                        </a:spcAft>
                      </a:pPr>
                      <a:r>
                        <a:rPr lang="en-US" sz="1100">
                          <a:effectLst/>
                        </a:rPr>
                        <a:t>Number of Respondents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b"/>
                </a:tc>
                <a:tc>
                  <a:txBody>
                    <a:bodyPr/>
                    <a:lstStyle/>
                    <a:p>
                      <a:pPr marL="0" marR="0">
                        <a:spcBef>
                          <a:spcPts val="0"/>
                        </a:spcBef>
                        <a:spcAft>
                          <a:spcPts val="0"/>
                        </a:spcAft>
                      </a:pPr>
                      <a:r>
                        <a:rPr lang="en-US" sz="1100">
                          <a:effectLst/>
                        </a:rPr>
                        <a:t>Percentage of Total Respondents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b"/>
                </a:tc>
                <a:extLst>
                  <a:ext uri="{0D108BD9-81ED-4DB2-BD59-A6C34878D82A}">
                    <a16:rowId xmlns:a16="http://schemas.microsoft.com/office/drawing/2014/main" val="2082684689"/>
                  </a:ext>
                </a:extLst>
              </a:tr>
              <a:tr h="329229">
                <a:tc>
                  <a:txBody>
                    <a:bodyPr/>
                    <a:lstStyle/>
                    <a:p>
                      <a:pPr marL="0" marR="0">
                        <a:spcBef>
                          <a:spcPts val="0"/>
                        </a:spcBef>
                        <a:spcAft>
                          <a:spcPts val="0"/>
                        </a:spcAft>
                      </a:pPr>
                      <a:r>
                        <a:rPr lang="en-US" sz="1100">
                          <a:effectLst/>
                        </a:rPr>
                        <a:t>Provider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a:effectLst/>
                        </a:rPr>
                        <a:t>55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r">
                        <a:spcBef>
                          <a:spcPts val="0"/>
                        </a:spcBef>
                        <a:spcAft>
                          <a:spcPts val="0"/>
                        </a:spcAft>
                      </a:pPr>
                      <a:r>
                        <a:rPr lang="en-US" sz="1100">
                          <a:effectLst/>
                        </a:rPr>
                        <a:t>65.48%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3927848948"/>
                  </a:ext>
                </a:extLst>
              </a:tr>
              <a:tr h="658457">
                <a:tc>
                  <a:txBody>
                    <a:bodyPr/>
                    <a:lstStyle/>
                    <a:p>
                      <a:pPr marL="0" marR="0">
                        <a:spcBef>
                          <a:spcPts val="0"/>
                        </a:spcBef>
                        <a:spcAft>
                          <a:spcPts val="0"/>
                        </a:spcAft>
                      </a:pPr>
                      <a:r>
                        <a:rPr lang="en-US" sz="1100">
                          <a:effectLst/>
                        </a:rPr>
                        <a:t>Person with a Disability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r">
                        <a:spcBef>
                          <a:spcPts val="0"/>
                        </a:spcBef>
                        <a:spcAft>
                          <a:spcPts val="0"/>
                        </a:spcAft>
                      </a:pPr>
                      <a:r>
                        <a:rPr lang="en-US" sz="1100">
                          <a:effectLst/>
                        </a:rPr>
                        <a:t> 9.52%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847575778"/>
                  </a:ext>
                </a:extLst>
              </a:tr>
              <a:tr h="329229">
                <a:tc>
                  <a:txBody>
                    <a:bodyPr/>
                    <a:lstStyle/>
                    <a:p>
                      <a:pPr marL="0" marR="0">
                        <a:spcBef>
                          <a:spcPts val="0"/>
                        </a:spcBef>
                        <a:spcAft>
                          <a:spcPts val="0"/>
                        </a:spcAft>
                      </a:pPr>
                      <a:r>
                        <a:rPr lang="en-US" sz="1100">
                          <a:effectLst/>
                        </a:rPr>
                        <a:t>Family Member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a:effectLst/>
                        </a:rPr>
                        <a:t>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r">
                        <a:spcBef>
                          <a:spcPts val="0"/>
                        </a:spcBef>
                        <a:spcAft>
                          <a:spcPts val="0"/>
                        </a:spcAft>
                      </a:pPr>
                      <a:r>
                        <a:rPr lang="en-US" sz="1100">
                          <a:effectLst/>
                        </a:rPr>
                        <a:t>22.62%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264023641"/>
                  </a:ext>
                </a:extLst>
              </a:tr>
              <a:tr h="329229">
                <a:tc>
                  <a:txBody>
                    <a:bodyPr/>
                    <a:lstStyle/>
                    <a:p>
                      <a:pPr marL="0" marR="0">
                        <a:spcBef>
                          <a:spcPts val="0"/>
                        </a:spcBef>
                        <a:spcAft>
                          <a:spcPts val="0"/>
                        </a:spcAft>
                      </a:pPr>
                      <a:r>
                        <a:rPr lang="en-US" sz="1100">
                          <a:effectLst/>
                        </a:rPr>
                        <a:t>Tribal Representative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r">
                        <a:spcBef>
                          <a:spcPts val="0"/>
                        </a:spcBef>
                        <a:spcAft>
                          <a:spcPts val="0"/>
                        </a:spcAft>
                      </a:pPr>
                      <a:r>
                        <a:rPr lang="en-US" sz="1100">
                          <a:effectLst/>
                        </a:rPr>
                        <a:t> 1.19%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3942986513"/>
                  </a:ext>
                </a:extLst>
              </a:tr>
              <a:tr h="329229">
                <a:tc>
                  <a:txBody>
                    <a:bodyPr/>
                    <a:lstStyle/>
                    <a:p>
                      <a:pPr marL="0" marR="0">
                        <a:spcBef>
                          <a:spcPts val="0"/>
                        </a:spcBef>
                        <a:spcAft>
                          <a:spcPts val="0"/>
                        </a:spcAft>
                      </a:pPr>
                      <a:r>
                        <a:rPr lang="en-US" sz="1100">
                          <a:effectLst/>
                        </a:rPr>
                        <a:t>Other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dirty="0">
                          <a:effectLst/>
                        </a:rPr>
                        <a:t>12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r">
                        <a:spcBef>
                          <a:spcPts val="0"/>
                        </a:spcBef>
                        <a:spcAft>
                          <a:spcPts val="0"/>
                        </a:spcAft>
                      </a:pPr>
                      <a:r>
                        <a:rPr lang="en-US" sz="1100">
                          <a:effectLst/>
                        </a:rPr>
                        <a:t>14.29%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717502599"/>
                  </a:ext>
                </a:extLst>
              </a:tr>
              <a:tr h="329229">
                <a:tc>
                  <a:txBody>
                    <a:bodyPr/>
                    <a:lstStyle/>
                    <a:p>
                      <a:pPr marL="0" marR="0">
                        <a:spcBef>
                          <a:spcPts val="0"/>
                        </a:spcBef>
                        <a:spcAft>
                          <a:spcPts val="0"/>
                        </a:spcAft>
                      </a:pPr>
                      <a:r>
                        <a:rPr lang="en-US" sz="1100">
                          <a:effectLst/>
                        </a:rPr>
                        <a:t>Total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100">
                          <a:effectLst/>
                        </a:rPr>
                        <a:t>  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259080" marR="0" algn="r">
                        <a:spcBef>
                          <a:spcPts val="0"/>
                        </a:spcBef>
                        <a:spcAft>
                          <a:spcPts val="0"/>
                        </a:spcAft>
                      </a:pPr>
                      <a:r>
                        <a:rPr lang="en-US" sz="1100" dirty="0">
                          <a:effectLst/>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453989688"/>
                  </a:ext>
                </a:extLst>
              </a:tr>
            </a:tbl>
          </a:graphicData>
        </a:graphic>
      </p:graphicFrame>
    </p:spTree>
    <p:extLst>
      <p:ext uri="{BB962C8B-B14F-4D97-AF65-F5344CB8AC3E}">
        <p14:creationId xmlns:p14="http://schemas.microsoft.com/office/powerpoint/2010/main" val="26081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Slide Number Placeholder 2"/>
          <p:cNvSpPr>
            <a:spLocks noGrp="1"/>
          </p:cNvSpPr>
          <p:nvPr>
            <p:ph type="sldNum" sz="quarter" idx="4"/>
          </p:nvPr>
        </p:nvSpPr>
        <p:spPr/>
        <p:txBody>
          <a:bodyPr/>
          <a:lstStyle/>
          <a:p>
            <a:fld id="{B31B09A4-47ED-9E4B-A9DC-669DB755F4F1}" type="slidenum">
              <a:rPr lang="en-US" smtClean="0"/>
              <a:pPr/>
              <a:t>8</a:t>
            </a:fld>
            <a:endParaRPr lang="en-US" dirty="0"/>
          </a:p>
        </p:txBody>
      </p:sp>
      <p:sp>
        <p:nvSpPr>
          <p:cNvPr id="4" name="Subtitle 3"/>
          <p:cNvSpPr>
            <a:spLocks noGrp="1"/>
          </p:cNvSpPr>
          <p:nvPr>
            <p:ph type="subTitle" idx="1"/>
          </p:nvPr>
        </p:nvSpPr>
        <p:spPr/>
        <p:txBody>
          <a:bodyPr/>
          <a:lstStyle/>
          <a:p>
            <a:r>
              <a:rPr lang="en-US" dirty="0" smtClean="0"/>
              <a:t>Strengths, Gaps and Challenges</a:t>
            </a:r>
            <a:endParaRPr lang="en-US" dirty="0"/>
          </a:p>
        </p:txBody>
      </p:sp>
    </p:spTree>
    <p:extLst>
      <p:ext uri="{BB962C8B-B14F-4D97-AF65-F5344CB8AC3E}">
        <p14:creationId xmlns:p14="http://schemas.microsoft.com/office/powerpoint/2010/main" val="191106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4" name="Text Placeholder 3"/>
          <p:cNvSpPr>
            <a:spLocks noGrp="1"/>
          </p:cNvSpPr>
          <p:nvPr>
            <p:ph type="body" sz="quarter" idx="13"/>
          </p:nvPr>
        </p:nvSpPr>
        <p:spPr>
          <a:xfrm>
            <a:off x="1676400" y="1447800"/>
            <a:ext cx="9144000" cy="5078602"/>
          </a:xfrm>
        </p:spPr>
        <p:txBody>
          <a:bodyPr/>
          <a:lstStyle/>
          <a:p>
            <a:r>
              <a:rPr lang="en-US" dirty="0" smtClean="0"/>
              <a:t>ND’s geography presents challenges</a:t>
            </a:r>
          </a:p>
          <a:p>
            <a:r>
              <a:rPr lang="en-US" dirty="0"/>
              <a:t>The state was among the first to apply to establish HCBS waivers in the early 1980s. </a:t>
            </a:r>
          </a:p>
          <a:p>
            <a:r>
              <a:rPr lang="en-US" dirty="0" smtClean="0"/>
              <a:t>The </a:t>
            </a:r>
            <a:r>
              <a:rPr lang="en-US" dirty="0"/>
              <a:t>North Dakota Olmstead Commission was created </a:t>
            </a:r>
            <a:r>
              <a:rPr lang="en-US" dirty="0" smtClean="0"/>
              <a:t>in 2001 through </a:t>
            </a:r>
            <a:r>
              <a:rPr lang="en-US" dirty="0"/>
              <a:t>executive order and charged with development of an Olmstead plan. </a:t>
            </a:r>
            <a:endParaRPr lang="en-US" dirty="0" smtClean="0"/>
          </a:p>
          <a:p>
            <a:pPr lvl="1"/>
            <a:r>
              <a:rPr lang="en-US" dirty="0" smtClean="0"/>
              <a:t>Initial Olmstead Plan in 2002, updated in 2008</a:t>
            </a:r>
          </a:p>
          <a:p>
            <a:r>
              <a:rPr lang="en-US" dirty="0" smtClean="0"/>
              <a:t>Early adopter of Medicaid Expansion (2014)</a:t>
            </a:r>
          </a:p>
          <a:p>
            <a:r>
              <a:rPr lang="en-US" dirty="0"/>
              <a:t>On December 14, 2020, North Dakota entered into a </a:t>
            </a:r>
            <a:r>
              <a:rPr lang="en-US" u="sng" dirty="0">
                <a:hlinkClick r:id="rId2"/>
              </a:rPr>
              <a:t>Settlement Agreement</a:t>
            </a:r>
            <a:r>
              <a:rPr lang="en-US" dirty="0"/>
              <a:t>. </a:t>
            </a:r>
            <a:endParaRPr lang="en-US" dirty="0" smtClean="0"/>
          </a:p>
          <a:p>
            <a:pPr lvl="1"/>
            <a:r>
              <a:rPr lang="en-US" dirty="0" smtClean="0"/>
              <a:t>The </a:t>
            </a:r>
            <a:r>
              <a:rPr lang="en-US" dirty="0"/>
              <a:t>target population is individuals with a physical disability over the age of 21 who are eligible or likely to become eligible to receive Medicaid long-term services and </a:t>
            </a:r>
            <a:r>
              <a:rPr lang="en-US" dirty="0" smtClean="0"/>
              <a:t>supports.</a:t>
            </a:r>
          </a:p>
          <a:p>
            <a:pPr lvl="1"/>
            <a:r>
              <a:rPr lang="en-US" dirty="0"/>
              <a:t>C</a:t>
            </a:r>
            <a:r>
              <a:rPr lang="en-US" dirty="0" smtClean="0"/>
              <a:t>ase </a:t>
            </a:r>
            <a:r>
              <a:rPr lang="en-US" dirty="0"/>
              <a:t>management; person-centered planning; access to community-based services; education/information, screening, and diversion; in-reach; transition services; and housing services</a:t>
            </a:r>
            <a:r>
              <a:rPr lang="en-US" dirty="0" smtClean="0"/>
              <a:t> </a:t>
            </a:r>
          </a:p>
          <a:p>
            <a:pPr lvl="1"/>
            <a:endParaRPr lang="en-US" dirty="0"/>
          </a:p>
        </p:txBody>
      </p:sp>
      <p:sp>
        <p:nvSpPr>
          <p:cNvPr id="5" name="Slide Number Placeholder 4"/>
          <p:cNvSpPr>
            <a:spLocks noGrp="1"/>
          </p:cNvSpPr>
          <p:nvPr>
            <p:ph type="sldNum" sz="quarter" idx="4"/>
          </p:nvPr>
        </p:nvSpPr>
        <p:spPr/>
        <p:txBody>
          <a:bodyPr/>
          <a:lstStyle/>
          <a:p>
            <a:fld id="{B31B09A4-47ED-9E4B-A9DC-669DB755F4F1}" type="slidenum">
              <a:rPr lang="en-US" smtClean="0"/>
              <a:pPr/>
              <a:t>9</a:t>
            </a:fld>
            <a:endParaRPr lang="en-US" dirty="0"/>
          </a:p>
        </p:txBody>
      </p:sp>
    </p:spTree>
    <p:extLst>
      <p:ext uri="{BB962C8B-B14F-4D97-AF65-F5344CB8AC3E}">
        <p14:creationId xmlns:p14="http://schemas.microsoft.com/office/powerpoint/2010/main" val="4069608066"/>
      </p:ext>
    </p:extLst>
  </p:cSld>
  <p:clrMapOvr>
    <a:masterClrMapping/>
  </p:clrMapOvr>
</p:sld>
</file>

<file path=ppt/theme/theme1.xml><?xml version="1.0" encoding="utf-8"?>
<a:theme xmlns:a="http://schemas.openxmlformats.org/drawingml/2006/main" name="Office Theme">
  <a:themeElements>
    <a:clrScheme name="TAC 2020 Digital 3">
      <a:dk1>
        <a:srgbClr val="000000"/>
      </a:dk1>
      <a:lt1>
        <a:srgbClr val="FFFFFF"/>
      </a:lt1>
      <a:dk2>
        <a:srgbClr val="0D3061"/>
      </a:dk2>
      <a:lt2>
        <a:srgbClr val="FFFFFF"/>
      </a:lt2>
      <a:accent1>
        <a:srgbClr val="59656F"/>
      </a:accent1>
      <a:accent2>
        <a:srgbClr val="007FAA"/>
      </a:accent2>
      <a:accent3>
        <a:srgbClr val="22A9D0"/>
      </a:accent3>
      <a:accent4>
        <a:srgbClr val="FD6136"/>
      </a:accent4>
      <a:accent5>
        <a:srgbClr val="FBD15E"/>
      </a:accent5>
      <a:accent6>
        <a:srgbClr val="ACBB00"/>
      </a:accent6>
      <a:hlink>
        <a:srgbClr val="0D3061"/>
      </a:hlink>
      <a:folHlink>
        <a:srgbClr val="0D3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705A8B0C4A94FB146ED45655D7D67" ma:contentTypeVersion="11" ma:contentTypeDescription="Create a new document." ma:contentTypeScope="" ma:versionID="ec4a2f10aab11bb8e1d4f4c53fda2bd1">
  <xsd:schema xmlns:xsd="http://www.w3.org/2001/XMLSchema" xmlns:xs="http://www.w3.org/2001/XMLSchema" xmlns:p="http://schemas.microsoft.com/office/2006/metadata/properties" xmlns:ns3="1e5a6c79-20c3-48a3-a06e-694024c5317a" targetNamespace="http://schemas.microsoft.com/office/2006/metadata/properties" ma:root="true" ma:fieldsID="ce3dccf5b24ae2675f47deaf39d2673b" ns3:_="">
    <xsd:import namespace="1e5a6c79-20c3-48a3-a06e-694024c531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a6c79-20c3-48a3-a06e-694024c53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F2515F-3A0C-4B59-B1DF-9328D870F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5a6c79-20c3-48a3-a06e-694024c531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7EB5FD-8EA2-45C1-88F5-D0782BC7EA1E}">
  <ds:schemaRefs>
    <ds:schemaRef ds:uri="http://schemas.microsoft.com/sharepoint/v3/contenttype/forms"/>
  </ds:schemaRefs>
</ds:datastoreItem>
</file>

<file path=customXml/itemProps3.xml><?xml version="1.0" encoding="utf-8"?>
<ds:datastoreItem xmlns:ds="http://schemas.openxmlformats.org/officeDocument/2006/customXml" ds:itemID="{4727F3C8-2BA3-4222-8523-BD1FE786F7B5}">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1e5a6c79-20c3-48a3-a06e-694024c5317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13608</TotalTime>
  <Words>1712</Words>
  <Application>Microsoft Office PowerPoint</Application>
  <PresentationFormat>Widescreen</PresentationFormat>
  <Paragraphs>222</Paragraphs>
  <Slides>24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Calibri</vt:lpstr>
      <vt:lpstr>Calibri Light</vt:lpstr>
      <vt:lpstr>System Font Regular</vt:lpstr>
      <vt:lpstr>Times New Roman</vt:lpstr>
      <vt:lpstr>Wingdings</vt:lpstr>
      <vt:lpstr>Office Theme</vt:lpstr>
      <vt:lpstr>Custom Design</vt:lpstr>
      <vt:lpstr>Assessment of North Dakota’s Services and Systems that Support People with Disabilities</vt:lpstr>
      <vt:lpstr>A G E N D A</vt:lpstr>
      <vt:lpstr>Introductions and Background</vt:lpstr>
      <vt:lpstr>Review of Methodology</vt:lpstr>
      <vt:lpstr>Review of Existing Data and Reports</vt:lpstr>
      <vt:lpstr>Key Informant Interviews/Listening Sessions</vt:lpstr>
      <vt:lpstr>On-line Survey</vt:lpstr>
      <vt:lpstr>Summary of Findings</vt:lpstr>
      <vt:lpstr>Setting the Stage</vt:lpstr>
      <vt:lpstr>Strengths of the System</vt:lpstr>
      <vt:lpstr>Strengths continued</vt:lpstr>
      <vt:lpstr>Strengths continued</vt:lpstr>
      <vt:lpstr>Areas for Improvement</vt:lpstr>
      <vt:lpstr>Gaps in Care</vt:lpstr>
      <vt:lpstr>Gaps in Care continued</vt:lpstr>
      <vt:lpstr>System Challenges</vt:lpstr>
      <vt:lpstr>System Challenges continued</vt:lpstr>
      <vt:lpstr>System Challenges continued</vt:lpstr>
      <vt:lpstr>Recommendations to Consider</vt:lpstr>
      <vt:lpstr>Recommendations</vt:lpstr>
      <vt:lpstr>Sample Recs – Assuring Access</vt:lpstr>
      <vt:lpstr>Recommendations continued</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Nguyen</dc:creator>
  <cp:lastModifiedBy>Sherry Lerch</cp:lastModifiedBy>
  <cp:revision>429</cp:revision>
  <dcterms:created xsi:type="dcterms:W3CDTF">2020-06-22T19:19:07Z</dcterms:created>
  <dcterms:modified xsi:type="dcterms:W3CDTF">2022-12-20T21:18:11Z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0x0101001EA705A8B0C4A94FB146ED45655D7D67</vt:lpwstr>
  </property>
</Properties>
</file>